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67" r:id="rId2"/>
    <p:sldId id="257" r:id="rId3"/>
    <p:sldId id="258" r:id="rId4"/>
    <p:sldId id="260" r:id="rId5"/>
    <p:sldId id="259" r:id="rId6"/>
    <p:sldId id="289" r:id="rId7"/>
    <p:sldId id="278" r:id="rId8"/>
    <p:sldId id="311" r:id="rId9"/>
    <p:sldId id="303" r:id="rId10"/>
    <p:sldId id="307" r:id="rId11"/>
    <p:sldId id="308" r:id="rId12"/>
    <p:sldId id="309" r:id="rId13"/>
    <p:sldId id="301" r:id="rId14"/>
    <p:sldId id="306" r:id="rId15"/>
    <p:sldId id="310" r:id="rId16"/>
    <p:sldId id="262" r:id="rId17"/>
    <p:sldId id="263" r:id="rId18"/>
    <p:sldId id="264" r:id="rId1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A6A6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51" autoAdjust="0"/>
    <p:restoredTop sz="93553" autoAdjust="0"/>
  </p:normalViewPr>
  <p:slideViewPr>
    <p:cSldViewPr snapToGrid="0">
      <p:cViewPr varScale="1">
        <p:scale>
          <a:sx n="71" d="100"/>
          <a:sy n="71" d="100"/>
        </p:scale>
        <p:origin x="149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D48A42-5AC0-43F1-9088-00E5A5ACAF6A}" type="datetimeFigureOut">
              <a:rPr lang="ko-KR" altLang="en-US" smtClean="0"/>
              <a:t>2018-05-06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D94DB0-3610-454E-B20E-78D8E591F3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55295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D94DB0-3610-454E-B20E-78D8E591F3F3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71321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D94DB0-3610-454E-B20E-78D8E591F3F3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56719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AE5DF0-59F9-43DB-9669-43A773931B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FFFD141-97A8-4552-8084-D0DA550707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5F2F15C-10AD-4374-B93C-2FE9F3E356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4F654-82A4-44DD-8F43-7F67817BA705}" type="datetimeFigureOut">
              <a:rPr lang="ko-KR" altLang="en-US" smtClean="0"/>
              <a:t>2018-05-06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D41A7B0-3E24-471D-A456-7DCD1788F6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794D58-6D31-4BC4-967C-84F9E4652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CEAFD-D694-4C5B-94B1-B21D0BAD50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69037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D0C474-E422-4315-8893-F3667FE2A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DA5F895-9485-4CA6-AF0D-F71AEBF532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C166FB5-2369-4A99-8039-20F2B8122B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4F654-82A4-44DD-8F43-7F67817BA705}" type="datetimeFigureOut">
              <a:rPr lang="ko-KR" altLang="en-US" smtClean="0"/>
              <a:t>2018-05-06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B0A2E41-003C-4B2D-90F6-492C3B0775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F36024-B0A7-4C2E-BFB3-0D1100D6B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CEAFD-D694-4C5B-94B1-B21D0BAD50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28177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C7C9346-D78B-4C0D-AAE8-EF09ECBD0E5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F6D82BD-5E2D-4F70-AAF3-951EF3039E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908829F-6630-419A-8706-87DCF989B9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4F654-82A4-44DD-8F43-7F67817BA705}" type="datetimeFigureOut">
              <a:rPr lang="ko-KR" altLang="en-US" smtClean="0"/>
              <a:t>2018-05-06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69BFF06-34B7-49BD-B6AF-06DEC53A5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E1A9A1-3197-444A-9E20-8CD1CE5546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CEAFD-D694-4C5B-94B1-B21D0BAD50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95414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3D8D94-3B7F-4DCD-A063-A73F966FD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2F55DA7-D626-4DD6-ADC6-42C36DE105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DC4AEA6-E18A-4CEF-B75C-438B8F5E92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4F654-82A4-44DD-8F43-7F67817BA705}" type="datetimeFigureOut">
              <a:rPr lang="ko-KR" altLang="en-US" smtClean="0"/>
              <a:t>2018-05-06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0D98E0B-4C36-4977-8529-7DB3DDAD4D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1E4B666-1F88-432D-A111-84CB3095B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CEAFD-D694-4C5B-94B1-B21D0BAD50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33650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BDEE46-B572-42FC-B055-E79E9BE10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D6B3368-D130-4489-A8B2-D30061BCDA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153ED43-7558-4DA1-AD38-3F2DD45C44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4F654-82A4-44DD-8F43-7F67817BA705}" type="datetimeFigureOut">
              <a:rPr lang="ko-KR" altLang="en-US" smtClean="0"/>
              <a:t>2018-05-06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B71B435-748E-483D-8F83-D59113E767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A189CF4-A78E-4EE3-B1F5-F14D1E1FEE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CEAFD-D694-4C5B-94B1-B21D0BAD50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69647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8A1221-3A83-4933-B201-ECADFAC4C5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5655596-9CAA-415F-A018-E9465B25A6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BF70EAB-90E1-4AB5-87EA-C705C64CC2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A905696-E8AB-4DE1-A246-21B65AAD96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4F654-82A4-44DD-8F43-7F67817BA705}" type="datetimeFigureOut">
              <a:rPr lang="ko-KR" altLang="en-US" smtClean="0"/>
              <a:t>2018-05-06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7CA3436-51DB-4450-A5A5-869A148EF7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FE41494-3530-4623-AF26-D7EAE2D279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CEAFD-D694-4C5B-94B1-B21D0BAD50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67908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26D1A9-BC2F-4599-930B-1E4B1F7A5A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53A9CE7-F003-438B-835A-41D3F408BB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A778AC7-2FC1-498A-BC6E-FD630167D8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A3F27B2-5804-46F6-BF45-5B71F6D2CCE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0B1A6AA-73A3-4AB5-A303-7C87B4F8D07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B814D21-7258-43B0-80BA-DABAA2C13B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4F654-82A4-44DD-8F43-7F67817BA705}" type="datetimeFigureOut">
              <a:rPr lang="ko-KR" altLang="en-US" smtClean="0"/>
              <a:t>2018-05-06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E3EBBB0-D95B-4A14-BDB3-8D295B28CC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5F98B47-3E3D-4D9C-8308-75A4253EF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CEAFD-D694-4C5B-94B1-B21D0BAD50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30500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745F58-3EB3-4EBE-92F9-0CFEC2B1B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7B43239-4B7C-4298-BE3E-735EA6F54E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4F654-82A4-44DD-8F43-7F67817BA705}" type="datetimeFigureOut">
              <a:rPr lang="ko-KR" altLang="en-US" smtClean="0"/>
              <a:t>2018-05-06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63DCE96-0D8A-48D1-ADB1-AA62DA28CB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7C22C18-DA7F-4F59-84E9-192B25FCB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CEAFD-D694-4C5B-94B1-B21D0BAD50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45215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52EDF05-8F7C-4379-9468-591EE87ECF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4F654-82A4-44DD-8F43-7F67817BA705}" type="datetimeFigureOut">
              <a:rPr lang="ko-KR" altLang="en-US" smtClean="0"/>
              <a:t>2018-05-06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7A320A2-E520-43C3-A5E7-F81C40C99C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E2CA389-2F1F-42BE-B116-1584F075C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CEAFD-D694-4C5B-94B1-B21D0BAD50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92360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77206B-6796-4540-BE10-BE1BAD3A17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5E0150-CBD3-47C8-8E30-4F445AA4A4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DD3E168-2CF1-40F1-8FFB-275D156CEA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99CE58F-2F31-4EF6-B426-B9AA5484A4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4F654-82A4-44DD-8F43-7F67817BA705}" type="datetimeFigureOut">
              <a:rPr lang="ko-KR" altLang="en-US" smtClean="0"/>
              <a:t>2018-05-06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491B499-CAF8-47B8-BECA-778CBB5C7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E877C23-06AE-42C5-A26D-5A2F9B470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CEAFD-D694-4C5B-94B1-B21D0BAD50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27700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70CDDA-CD73-437E-B8A6-A93E0845FC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42C8C9D-2E0D-4196-AF65-CA6FF79657C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70D4702-7519-4F87-BD50-D460481E41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72093E8-FADF-42EC-8EE1-ACD5D54934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4F654-82A4-44DD-8F43-7F67817BA705}" type="datetimeFigureOut">
              <a:rPr lang="ko-KR" altLang="en-US" smtClean="0"/>
              <a:t>2018-05-06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EE9AE00-EE53-49E7-ADF9-60B9AD01D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5C8058B-D102-4F01-A585-055FABF427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CEAFD-D694-4C5B-94B1-B21D0BAD50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27347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F8A07A0-96AC-4EEC-9E62-1997A4E905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7E74B80-ABDC-4674-9A46-666B1DE556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18C5ECD-6433-473C-8E6F-C1EC0951BA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C4F654-82A4-44DD-8F43-7F67817BA705}" type="datetimeFigureOut">
              <a:rPr lang="ko-KR" altLang="en-US" smtClean="0"/>
              <a:t>2018-05-06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E1E7438-6E28-45B8-BB4B-4213F48D88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1686B5D-E762-4610-8EA6-B2908A9515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7CEAFD-D694-4C5B-94B1-B21D0BAD50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92414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evicemart.co.kr/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www.icbanq.com/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Joon4518" TargetMode="External"/><Relationship Id="rId3" Type="http://schemas.openxmlformats.org/officeDocument/2006/relationships/image" Target="../media/image2.jpeg"/><Relationship Id="rId7" Type="http://schemas.openxmlformats.org/officeDocument/2006/relationships/hyperlink" Target="https://github.com/LeeHangseok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LimFull" TargetMode="External"/><Relationship Id="rId11" Type="http://schemas.openxmlformats.org/officeDocument/2006/relationships/image" Target="../media/image5.jpeg"/><Relationship Id="rId5" Type="http://schemas.openxmlformats.org/officeDocument/2006/relationships/image" Target="../media/image4.jpeg"/><Relationship Id="rId10" Type="http://schemas.openxmlformats.org/officeDocument/2006/relationships/hyperlink" Target="https://github.com/sty2623" TargetMode="External"/><Relationship Id="rId4" Type="http://schemas.openxmlformats.org/officeDocument/2006/relationships/image" Target="../media/image3.jpeg"/><Relationship Id="rId9" Type="http://schemas.openxmlformats.org/officeDocument/2006/relationships/hyperlink" Target="https://github.com/WiJongYeong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imFull/Internet-News-Collector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AB249F36-4734-49CF-B488-2FBE0216B98B}"/>
              </a:ext>
            </a:extLst>
          </p:cNvPr>
          <p:cNvSpPr/>
          <p:nvPr/>
        </p:nvSpPr>
        <p:spPr>
          <a:xfrm>
            <a:off x="0" y="995680"/>
            <a:ext cx="12192000" cy="146304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3D794808-F425-4C7E-B4DB-C66988790D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03440" y="3888822"/>
            <a:ext cx="4139702" cy="2387600"/>
          </a:xfrm>
        </p:spPr>
        <p:txBody>
          <a:bodyPr wrap="none">
            <a:noAutofit/>
          </a:bodyPr>
          <a:lstStyle/>
          <a:p>
            <a:pPr algn="r">
              <a:lnSpc>
                <a:spcPct val="142000"/>
              </a:lnSpc>
            </a:pPr>
            <a:r>
              <a:rPr lang="en-US" altLang="ko-KR" sz="1400" b="1" dirty="0">
                <a:latin typeface="Franklin Gothic Demi Cond" panose="020B0706030402020204" pitchFamily="34" charset="0"/>
              </a:rPr>
              <a:t>  4</a:t>
            </a:r>
            <a:r>
              <a:rPr lang="ko-KR" altLang="en-US" sz="1400" b="1" dirty="0">
                <a:latin typeface="Franklin Gothic Demi Cond" panose="020B0706030402020204" pitchFamily="34" charset="0"/>
              </a:rPr>
              <a:t>조</a:t>
            </a:r>
            <a:br>
              <a:rPr lang="en-US" altLang="ko-KR" sz="1400" b="1" dirty="0">
                <a:latin typeface="Franklin Gothic Demi Cond" panose="020B0706030402020204" pitchFamily="34" charset="0"/>
              </a:rPr>
            </a:br>
            <a:r>
              <a:rPr lang="en-US" altLang="ko-KR" sz="1400" b="1" dirty="0">
                <a:latin typeface="+mj-ea"/>
              </a:rPr>
              <a:t> </a:t>
            </a:r>
            <a:r>
              <a:rPr lang="ko-KR" altLang="en-US" sz="1400" b="1" dirty="0" err="1">
                <a:latin typeface="+mj-ea"/>
              </a:rPr>
              <a:t>오픈아이즈</a:t>
            </a:r>
            <a:br>
              <a:rPr lang="en-US" altLang="ko-KR" sz="1400" b="1" dirty="0">
                <a:latin typeface="+mj-ea"/>
              </a:rPr>
            </a:br>
            <a:r>
              <a:rPr lang="en-US" altLang="ko-KR" sz="1400" b="1" dirty="0">
                <a:latin typeface="+mj-ea"/>
              </a:rPr>
              <a:t> 2018. 5. 9.</a:t>
            </a:r>
            <a:br>
              <a:rPr lang="en-US" altLang="ko-KR" sz="1400" b="1" dirty="0">
                <a:latin typeface="+mj-ea"/>
              </a:rPr>
            </a:br>
            <a:r>
              <a:rPr lang="ko-KR" altLang="en-US" sz="1400" b="1" dirty="0">
                <a:latin typeface="+mj-ea"/>
              </a:rPr>
              <a:t>정현숙</a:t>
            </a:r>
            <a:br>
              <a:rPr lang="en-US" altLang="ko-KR" sz="1400" b="1" dirty="0">
                <a:latin typeface="+mj-ea"/>
              </a:rPr>
            </a:br>
            <a:r>
              <a:rPr lang="en-US" altLang="ko-KR" sz="1400" b="1" dirty="0">
                <a:latin typeface="+mj-ea"/>
              </a:rPr>
              <a:t>  IT</a:t>
            </a:r>
            <a:r>
              <a:rPr lang="ko-KR" altLang="en-US" sz="1400" b="1" dirty="0">
                <a:latin typeface="+mj-ea"/>
              </a:rPr>
              <a:t>멀티미디어실습실</a:t>
            </a:r>
            <a:r>
              <a:rPr lang="en-US" altLang="ko-KR" sz="1400" b="1" dirty="0">
                <a:latin typeface="+mj-ea"/>
              </a:rPr>
              <a:t>(10221)</a:t>
            </a:r>
            <a:br>
              <a:rPr lang="en-US" altLang="ko-KR" sz="1400" b="1" dirty="0">
                <a:latin typeface="+mj-ea"/>
              </a:rPr>
            </a:br>
            <a:r>
              <a:rPr lang="en-US" altLang="ko-KR" sz="1400" b="1" dirty="0">
                <a:latin typeface="+mj-ea"/>
              </a:rPr>
              <a:t>  </a:t>
            </a:r>
            <a:r>
              <a:rPr lang="ko-KR" altLang="en-US" sz="1400" b="1" dirty="0" err="1">
                <a:latin typeface="+mj-ea"/>
              </a:rPr>
              <a:t>임가득</a:t>
            </a:r>
            <a:r>
              <a:rPr lang="en-US" altLang="ko-KR" sz="1400" b="1" dirty="0">
                <a:latin typeface="+mj-ea"/>
              </a:rPr>
              <a:t>, </a:t>
            </a:r>
            <a:r>
              <a:rPr lang="ko-KR" altLang="en-US" sz="1400" b="1" dirty="0">
                <a:latin typeface="+mj-ea"/>
              </a:rPr>
              <a:t>전준</a:t>
            </a:r>
            <a:r>
              <a:rPr lang="en-US" altLang="ko-KR" sz="1400" b="1" dirty="0">
                <a:latin typeface="+mj-ea"/>
              </a:rPr>
              <a:t>, </a:t>
            </a:r>
            <a:r>
              <a:rPr lang="ko-KR" altLang="en-US" sz="1400" b="1" dirty="0" err="1">
                <a:latin typeface="+mj-ea"/>
              </a:rPr>
              <a:t>위종영</a:t>
            </a:r>
            <a:r>
              <a:rPr lang="en-US" altLang="ko-KR" sz="1400" b="1" dirty="0">
                <a:latin typeface="+mj-ea"/>
              </a:rPr>
              <a:t>, </a:t>
            </a:r>
            <a:r>
              <a:rPr lang="ko-KR" altLang="en-US" sz="1400" b="1" dirty="0" err="1">
                <a:latin typeface="+mj-ea"/>
              </a:rPr>
              <a:t>이행석</a:t>
            </a:r>
            <a:r>
              <a:rPr lang="en-US" altLang="ko-KR" sz="1400" b="1" dirty="0">
                <a:latin typeface="+mj-ea"/>
              </a:rPr>
              <a:t>, </a:t>
            </a:r>
            <a:r>
              <a:rPr lang="ko-KR" altLang="en-US" sz="1400" b="1" dirty="0">
                <a:latin typeface="+mj-ea"/>
              </a:rPr>
              <a:t>신태영</a:t>
            </a:r>
            <a:br>
              <a:rPr lang="en-US" altLang="ko-KR" sz="1800" b="1" dirty="0">
                <a:latin typeface="+mj-ea"/>
              </a:rPr>
            </a:br>
            <a:r>
              <a:rPr lang="en-US" altLang="ko-KR" sz="2200" b="1" dirty="0">
                <a:latin typeface="+mj-ea"/>
              </a:rPr>
              <a:t> </a:t>
            </a:r>
            <a:endParaRPr lang="ko-KR" altLang="en-US" sz="5300" b="1" dirty="0">
              <a:latin typeface="+mj-ea"/>
            </a:endParaRP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9869A649-1719-42C6-A57B-E4256FD51BFF}"/>
              </a:ext>
            </a:extLst>
          </p:cNvPr>
          <p:cNvSpPr txBox="1">
            <a:spLocks/>
          </p:cNvSpPr>
          <p:nvPr/>
        </p:nvSpPr>
        <p:spPr>
          <a:xfrm>
            <a:off x="-285675" y="263843"/>
            <a:ext cx="1278367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40000"/>
              </a:lnSpc>
            </a:pPr>
            <a:r>
              <a:rPr lang="ko-KR" altLang="en-US" sz="4800" b="1" dirty="0">
                <a:latin typeface="Franklin Gothic Demi Cond" panose="020B0706030402020204" pitchFamily="34" charset="0"/>
              </a:rPr>
              <a:t>실시간 국내 인터넷 뉴스 빅데이터 수집</a:t>
            </a:r>
            <a:br>
              <a:rPr lang="en-US" altLang="ko-KR" sz="4800" b="1" dirty="0">
                <a:latin typeface="Franklin Gothic Demi Cond" panose="020B0706030402020204" pitchFamily="34" charset="0"/>
              </a:rPr>
            </a:br>
            <a:r>
              <a:rPr lang="en-US" altLang="ko-KR" sz="1800" b="1" dirty="0">
                <a:latin typeface="Franklin Gothic Demi Cond" panose="020B0706030402020204" pitchFamily="34" charset="0"/>
              </a:rPr>
              <a:t> </a:t>
            </a:r>
            <a:endParaRPr lang="ko-KR" altLang="en-US" sz="4400" b="1" dirty="0">
              <a:latin typeface="Franklin Gothic Demi Cond" panose="020B0706030402020204" pitchFamily="34" charset="0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4EAB8E51-E5C9-4C02-B14D-82F294C6C4BD}"/>
              </a:ext>
            </a:extLst>
          </p:cNvPr>
          <p:cNvSpPr txBox="1">
            <a:spLocks/>
          </p:cNvSpPr>
          <p:nvPr/>
        </p:nvSpPr>
        <p:spPr>
          <a:xfrm>
            <a:off x="-1176368" y="693812"/>
            <a:ext cx="1278367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40000"/>
              </a:lnSpc>
            </a:pPr>
            <a:br>
              <a:rPr lang="en-US" altLang="ko-KR" sz="1600" b="1" dirty="0">
                <a:latin typeface="+mj-ea"/>
              </a:rPr>
            </a:br>
            <a:r>
              <a:rPr lang="en-US" altLang="ko-KR" sz="1600" b="1" dirty="0">
                <a:latin typeface="+mj-ea"/>
              </a:rPr>
              <a:t> </a:t>
            </a:r>
            <a:endParaRPr lang="ko-KR" altLang="en-US" sz="1600" b="1" dirty="0">
              <a:latin typeface="+mj-ea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24D252C-A733-46E9-82A4-D4C6C5C3B8B1}"/>
              </a:ext>
            </a:extLst>
          </p:cNvPr>
          <p:cNvCxnSpPr>
            <a:cxnSpLocks/>
          </p:cNvCxnSpPr>
          <p:nvPr/>
        </p:nvCxnSpPr>
        <p:spPr>
          <a:xfrm>
            <a:off x="6471920" y="6259799"/>
            <a:ext cx="4840742" cy="0"/>
          </a:xfrm>
          <a:prstGeom prst="line">
            <a:avLst/>
          </a:prstGeom>
          <a:ln w="47625">
            <a:solidFill>
              <a:schemeClr val="accent3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제목 1">
            <a:extLst>
              <a:ext uri="{FF2B5EF4-FFF2-40B4-BE49-F238E27FC236}">
                <a16:creationId xmlns:a16="http://schemas.microsoft.com/office/drawing/2014/main" id="{1B50B592-9EA0-4ED8-8F82-64F207920A6D}"/>
              </a:ext>
            </a:extLst>
          </p:cNvPr>
          <p:cNvSpPr txBox="1">
            <a:spLocks/>
          </p:cNvSpPr>
          <p:nvPr/>
        </p:nvSpPr>
        <p:spPr>
          <a:xfrm>
            <a:off x="-4025151" y="-1734902"/>
            <a:ext cx="1278367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40000"/>
              </a:lnSpc>
            </a:pPr>
            <a:r>
              <a:rPr lang="en-US" altLang="ko-KR" sz="2000" b="1" dirty="0">
                <a:latin typeface="Franklin Gothic Demi Cond" panose="020B0706030402020204" pitchFamily="34" charset="0"/>
              </a:rPr>
              <a:t>[ 2018</a:t>
            </a:r>
            <a:r>
              <a:rPr lang="ko-KR" altLang="en-US" sz="2000" b="1" dirty="0">
                <a:latin typeface="Franklin Gothic Demi Cond" panose="020B0706030402020204" pitchFamily="34" charset="0"/>
              </a:rPr>
              <a:t> 산학 </a:t>
            </a:r>
            <a:r>
              <a:rPr lang="ko-KR" altLang="en-US" sz="2000" b="1" dirty="0" err="1">
                <a:latin typeface="Franklin Gothic Demi Cond" panose="020B0706030402020204" pitchFamily="34" charset="0"/>
              </a:rPr>
              <a:t>캡스톤</a:t>
            </a:r>
            <a:r>
              <a:rPr lang="ko-KR" altLang="en-US" sz="2000" b="1" dirty="0">
                <a:latin typeface="Franklin Gothic Demi Cond" panose="020B0706030402020204" pitchFamily="34" charset="0"/>
              </a:rPr>
              <a:t> 디자인</a:t>
            </a:r>
            <a:r>
              <a:rPr lang="en-US" altLang="ko-KR" sz="2000" b="1" dirty="0">
                <a:latin typeface="Franklin Gothic Demi Cond" panose="020B0706030402020204" pitchFamily="34" charset="0"/>
              </a:rPr>
              <a:t>1</a:t>
            </a:r>
            <a:r>
              <a:rPr lang="ko-KR" altLang="en-US" sz="2000" b="1" dirty="0">
                <a:latin typeface="Franklin Gothic Demi Cond" panose="020B0706030402020204" pitchFamily="34" charset="0"/>
              </a:rPr>
              <a:t>  </a:t>
            </a:r>
            <a:r>
              <a:rPr lang="en-US" altLang="ko-KR" sz="2000" b="1" dirty="0">
                <a:latin typeface="Franklin Gothic Demi Cond" panose="020B0706030402020204" pitchFamily="34" charset="0"/>
              </a:rPr>
              <a:t>02</a:t>
            </a:r>
            <a:r>
              <a:rPr lang="ko-KR" altLang="en-US" sz="2000" b="1" dirty="0">
                <a:latin typeface="Franklin Gothic Demi Cond" panose="020B0706030402020204" pitchFamily="34" charset="0"/>
              </a:rPr>
              <a:t>분반</a:t>
            </a:r>
            <a:r>
              <a:rPr lang="en-US" altLang="ko-KR" sz="2000" b="1" dirty="0">
                <a:latin typeface="Franklin Gothic Demi Cond" panose="020B0706030402020204" pitchFamily="34" charset="0"/>
              </a:rPr>
              <a:t>]</a:t>
            </a:r>
            <a:endParaRPr lang="ko-KR" altLang="en-US" sz="1800" b="1" dirty="0">
              <a:latin typeface="Franklin Gothic Demi Cond" panose="020B0706030402020204" pitchFamily="34" charset="0"/>
            </a:endParaRPr>
          </a:p>
        </p:txBody>
      </p:sp>
      <p:sp>
        <p:nvSpPr>
          <p:cNvPr id="16" name="제목 1">
            <a:extLst>
              <a:ext uri="{FF2B5EF4-FFF2-40B4-BE49-F238E27FC236}">
                <a16:creationId xmlns:a16="http://schemas.microsoft.com/office/drawing/2014/main" id="{43353CF6-EFB9-4CE3-83D8-FDEE45377B73}"/>
              </a:ext>
            </a:extLst>
          </p:cNvPr>
          <p:cNvSpPr txBox="1">
            <a:spLocks/>
          </p:cNvSpPr>
          <p:nvPr/>
        </p:nvSpPr>
        <p:spPr>
          <a:xfrm>
            <a:off x="6406925" y="3817702"/>
            <a:ext cx="989556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dist">
              <a:lnSpc>
                <a:spcPct val="140000"/>
              </a:lnSpc>
            </a:pPr>
            <a:r>
              <a:rPr lang="ko-KR" altLang="en-US" sz="1600" b="1" dirty="0" err="1">
                <a:latin typeface="+mj-ea"/>
              </a:rPr>
              <a:t>발표조</a:t>
            </a:r>
            <a:br>
              <a:rPr lang="en-US" altLang="ko-KR" sz="1600" b="1" dirty="0">
                <a:latin typeface="+mj-ea"/>
              </a:rPr>
            </a:br>
            <a:r>
              <a:rPr lang="ko-KR" altLang="en-US" sz="1600" b="1" dirty="0" err="1">
                <a:latin typeface="+mj-ea"/>
              </a:rPr>
              <a:t>팀명</a:t>
            </a:r>
            <a:br>
              <a:rPr lang="en-US" altLang="ko-KR" sz="1600" b="1" dirty="0">
                <a:latin typeface="+mj-ea"/>
              </a:rPr>
            </a:br>
            <a:r>
              <a:rPr lang="ko-KR" altLang="en-US" sz="1600" b="1" dirty="0">
                <a:latin typeface="+mj-ea"/>
              </a:rPr>
              <a:t>발표일자</a:t>
            </a:r>
            <a:br>
              <a:rPr lang="en-US" altLang="ko-KR" sz="1600" b="1" dirty="0">
                <a:latin typeface="+mj-ea"/>
              </a:rPr>
            </a:br>
            <a:r>
              <a:rPr lang="ko-KR" altLang="en-US" sz="1600" b="1" dirty="0">
                <a:latin typeface="+mj-ea"/>
              </a:rPr>
              <a:t>담당교수</a:t>
            </a:r>
            <a:br>
              <a:rPr lang="en-US" altLang="ko-KR" sz="1600" b="1" dirty="0">
                <a:latin typeface="+mj-ea"/>
              </a:rPr>
            </a:br>
            <a:r>
              <a:rPr lang="ko-KR" altLang="en-US" sz="1600" b="1" dirty="0">
                <a:latin typeface="+mj-ea"/>
              </a:rPr>
              <a:t>발표장소</a:t>
            </a:r>
            <a:br>
              <a:rPr lang="en-US" altLang="ko-KR" sz="1600" b="1" dirty="0">
                <a:latin typeface="+mj-ea"/>
              </a:rPr>
            </a:br>
            <a:r>
              <a:rPr lang="ko-KR" altLang="en-US" sz="1600" b="1" dirty="0">
                <a:latin typeface="+mj-ea"/>
              </a:rPr>
              <a:t>조원</a:t>
            </a:r>
            <a:br>
              <a:rPr lang="en-US" altLang="ko-KR" sz="1600" b="1" dirty="0">
                <a:latin typeface="+mj-ea"/>
              </a:rPr>
            </a:br>
            <a:endParaRPr lang="ko-KR" altLang="en-US" sz="1900" b="1" spc="260" dirty="0">
              <a:latin typeface="+mj-ea"/>
            </a:endParaRPr>
          </a:p>
        </p:txBody>
      </p:sp>
      <p:sp>
        <p:nvSpPr>
          <p:cNvPr id="17" name="제목 1">
            <a:extLst>
              <a:ext uri="{FF2B5EF4-FFF2-40B4-BE49-F238E27FC236}">
                <a16:creationId xmlns:a16="http://schemas.microsoft.com/office/drawing/2014/main" id="{7A2629CD-D3A1-499F-A85B-643EB997B853}"/>
              </a:ext>
            </a:extLst>
          </p:cNvPr>
          <p:cNvSpPr txBox="1">
            <a:spLocks/>
          </p:cNvSpPr>
          <p:nvPr/>
        </p:nvSpPr>
        <p:spPr>
          <a:xfrm>
            <a:off x="3638674" y="3766902"/>
            <a:ext cx="4139702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09000"/>
              </a:lnSpc>
            </a:pPr>
            <a:r>
              <a:rPr lang="en-US" altLang="ko-KR" sz="1800" b="1" dirty="0">
                <a:latin typeface="+mj-ea"/>
              </a:rPr>
              <a:t>:</a:t>
            </a:r>
          </a:p>
          <a:p>
            <a:pPr algn="r">
              <a:lnSpc>
                <a:spcPct val="109000"/>
              </a:lnSpc>
            </a:pPr>
            <a:r>
              <a:rPr lang="en-US" altLang="ko-KR" sz="1800" b="1" dirty="0">
                <a:latin typeface="+mj-ea"/>
              </a:rPr>
              <a:t>:</a:t>
            </a:r>
          </a:p>
          <a:p>
            <a:pPr algn="r">
              <a:lnSpc>
                <a:spcPct val="109000"/>
              </a:lnSpc>
            </a:pPr>
            <a:r>
              <a:rPr lang="en-US" altLang="ko-KR" sz="1800" b="1" dirty="0">
                <a:latin typeface="+mj-ea"/>
              </a:rPr>
              <a:t>:</a:t>
            </a:r>
          </a:p>
          <a:p>
            <a:pPr algn="r">
              <a:lnSpc>
                <a:spcPct val="109000"/>
              </a:lnSpc>
            </a:pPr>
            <a:r>
              <a:rPr lang="en-US" altLang="ko-KR" sz="1800" b="1" dirty="0">
                <a:latin typeface="+mj-ea"/>
              </a:rPr>
              <a:t>:</a:t>
            </a:r>
          </a:p>
          <a:p>
            <a:pPr algn="r">
              <a:lnSpc>
                <a:spcPct val="109000"/>
              </a:lnSpc>
            </a:pPr>
            <a:r>
              <a:rPr lang="en-US" altLang="ko-KR" sz="1800" b="1" dirty="0">
                <a:latin typeface="+mj-ea"/>
              </a:rPr>
              <a:t>:</a:t>
            </a:r>
          </a:p>
          <a:p>
            <a:pPr algn="r">
              <a:lnSpc>
                <a:spcPct val="109000"/>
              </a:lnSpc>
            </a:pPr>
            <a:r>
              <a:rPr lang="en-US" altLang="ko-KR" sz="1800" b="1" dirty="0">
                <a:latin typeface="+mj-ea"/>
              </a:rPr>
              <a:t>:</a:t>
            </a:r>
          </a:p>
          <a:p>
            <a:pPr algn="r">
              <a:lnSpc>
                <a:spcPct val="109000"/>
              </a:lnSpc>
            </a:pPr>
            <a:r>
              <a:rPr lang="en-US" altLang="ko-KR" sz="2100" b="1" dirty="0">
                <a:latin typeface="+mj-ea"/>
              </a:rPr>
              <a:t>:</a:t>
            </a:r>
            <a:endParaRPr lang="ko-KR" altLang="en-US" sz="2100" b="1" dirty="0">
              <a:latin typeface="+mj-ea"/>
            </a:endParaRPr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F71A8D0A-422E-4F70-BD9C-C9B87AC6416B}"/>
              </a:ext>
            </a:extLst>
          </p:cNvPr>
          <p:cNvSpPr txBox="1">
            <a:spLocks/>
          </p:cNvSpPr>
          <p:nvPr/>
        </p:nvSpPr>
        <p:spPr>
          <a:xfrm>
            <a:off x="6396764" y="5862319"/>
            <a:ext cx="1030195" cy="36976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dist">
              <a:lnSpc>
                <a:spcPct val="140000"/>
              </a:lnSpc>
            </a:pPr>
            <a:r>
              <a:rPr lang="ko-KR" altLang="en-US" sz="2000" b="1" dirty="0">
                <a:latin typeface="+mj-ea"/>
              </a:rPr>
              <a:t>발표자</a:t>
            </a:r>
          </a:p>
        </p:txBody>
      </p:sp>
      <p:sp>
        <p:nvSpPr>
          <p:cNvPr id="22" name="제목 1">
            <a:extLst>
              <a:ext uri="{FF2B5EF4-FFF2-40B4-BE49-F238E27FC236}">
                <a16:creationId xmlns:a16="http://schemas.microsoft.com/office/drawing/2014/main" id="{C69F1E00-A541-4DF4-B8F3-92820EE11DB1}"/>
              </a:ext>
            </a:extLst>
          </p:cNvPr>
          <p:cNvSpPr txBox="1">
            <a:spLocks/>
          </p:cNvSpPr>
          <p:nvPr/>
        </p:nvSpPr>
        <p:spPr>
          <a:xfrm>
            <a:off x="10326255" y="5862319"/>
            <a:ext cx="1016887" cy="36976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dist">
              <a:lnSpc>
                <a:spcPct val="140000"/>
              </a:lnSpc>
            </a:pPr>
            <a:r>
              <a:rPr lang="ko-KR" altLang="en-US" sz="2000" b="1" dirty="0" err="1">
                <a:latin typeface="+mj-ea"/>
              </a:rPr>
              <a:t>이행석</a:t>
            </a:r>
            <a:endParaRPr lang="ko-KR" altLang="en-US" sz="2000" b="1" dirty="0">
              <a:latin typeface="+mj-ea"/>
            </a:endParaRPr>
          </a:p>
        </p:txBody>
      </p:sp>
      <p:sp>
        <p:nvSpPr>
          <p:cNvPr id="24" name="제목 1">
            <a:extLst>
              <a:ext uri="{FF2B5EF4-FFF2-40B4-BE49-F238E27FC236}">
                <a16:creationId xmlns:a16="http://schemas.microsoft.com/office/drawing/2014/main" id="{765C6235-099F-4D02-9C2B-F914A3A2DEB8}"/>
              </a:ext>
            </a:extLst>
          </p:cNvPr>
          <p:cNvSpPr txBox="1">
            <a:spLocks/>
          </p:cNvSpPr>
          <p:nvPr/>
        </p:nvSpPr>
        <p:spPr>
          <a:xfrm>
            <a:off x="-23150" y="374407"/>
            <a:ext cx="5468112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40000"/>
              </a:lnSpc>
            </a:pP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경향신문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국민일보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동아일보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문화일보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서울신문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세계일보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조선일보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중앙일보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한겨레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한국일보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뉴스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1, </a:t>
            </a:r>
            <a:r>
              <a:rPr lang="ko-KR" altLang="en-US" sz="12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뉴시스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연합뉴스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연합뉴스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TV,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채널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A,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한국경제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TV, JTBC,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 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KBC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뉴스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MBC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뉴스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MBN, SBS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 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CNBC, SBS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뉴스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TV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조선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YTN,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매일경제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머니투데이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서울경제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아시아경제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이데일리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 </a:t>
            </a:r>
            <a:r>
              <a:rPr lang="ko-KR" altLang="en-US" sz="12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조선비즈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조세일보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파이낸셜뉴스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한국경제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헤럴드경제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노컷뉴스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데일리안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머니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s,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미디어오늘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오마이뉴스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프레시안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디지털데일리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디지털타임스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블로터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아이뉴스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24,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전자신문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ZDNet Korea,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로이터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신화사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 </a:t>
            </a:r>
            <a:r>
              <a:rPr lang="ko-KR" altLang="en-US" sz="12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연합스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AP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연합뉴스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EPA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연합뉴스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뉴스위크 한국판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매경이코노미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시사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IN,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시사저널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신동아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월간 산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이코노미스트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주간경향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주간동아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주간조선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중앙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SUNDAY,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한겨레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21,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한경비즈니스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기자협회보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동아사이언스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여성신문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일다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참세상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코리아헤럴드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코메디닷컴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헬스조선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강원일보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매일신문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부산일보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정책브리핑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코리아넷</a:t>
            </a:r>
            <a:endParaRPr lang="ko-KR" altLang="en-US" sz="1100" b="1" dirty="0">
              <a:solidFill>
                <a:schemeClr val="tx1">
                  <a:lumMod val="65000"/>
                  <a:lumOff val="35000"/>
                </a:schemeClr>
              </a:solidFill>
              <a:latin typeface="Franklin Gothic Demi Cond" panose="020B07060304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272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75 -4.81481E-6 L -3.32097 0.00093 " pathEditMode="relative" rAng="0" ptsTypes="AA">
                                      <p:cBhvr>
                                        <p:cTn id="6" dur="300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8555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AB249F36-4734-49CF-B488-2FBE0216B98B}"/>
              </a:ext>
            </a:extLst>
          </p:cNvPr>
          <p:cNvSpPr/>
          <p:nvPr/>
        </p:nvSpPr>
        <p:spPr>
          <a:xfrm>
            <a:off x="19397" y="0"/>
            <a:ext cx="228395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01DA1B3C-250D-462E-A6DA-261C4CD4FB65}"/>
              </a:ext>
            </a:extLst>
          </p:cNvPr>
          <p:cNvSpPr txBox="1">
            <a:spLocks/>
          </p:cNvSpPr>
          <p:nvPr/>
        </p:nvSpPr>
        <p:spPr>
          <a:xfrm>
            <a:off x="-245035" y="4043069"/>
            <a:ext cx="12783670" cy="217054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40000"/>
              </a:lnSpc>
            </a:pPr>
            <a:r>
              <a:rPr lang="en-US" altLang="ko-KR" sz="2800" b="1" dirty="0">
                <a:solidFill>
                  <a:schemeClr val="bg1"/>
                </a:solidFill>
                <a:latin typeface="Algerian" panose="04020705040A02060702" pitchFamily="82" charset="0"/>
              </a:rPr>
              <a:t>Open eyes</a:t>
            </a:r>
            <a:endParaRPr lang="ko-KR" altLang="en-US" sz="2800" b="1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4EAB8E51-E5C9-4C02-B14D-82F294C6C4BD}"/>
              </a:ext>
            </a:extLst>
          </p:cNvPr>
          <p:cNvSpPr txBox="1">
            <a:spLocks/>
          </p:cNvSpPr>
          <p:nvPr/>
        </p:nvSpPr>
        <p:spPr>
          <a:xfrm>
            <a:off x="5173632" y="3325252"/>
            <a:ext cx="1278367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40000"/>
              </a:lnSpc>
            </a:pPr>
            <a:br>
              <a:rPr lang="en-US" altLang="ko-KR" sz="1600" b="1" dirty="0">
                <a:latin typeface="+mj-ea"/>
              </a:rPr>
            </a:br>
            <a:r>
              <a:rPr lang="en-US" altLang="ko-KR" sz="1600" b="1" dirty="0">
                <a:latin typeface="+mj-ea"/>
              </a:rPr>
              <a:t> </a:t>
            </a:r>
            <a:endParaRPr lang="ko-KR" altLang="en-US" sz="1600" b="1" dirty="0">
              <a:latin typeface="+mj-e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0D5AC27-F291-4FAB-A3C3-610AE123946F}"/>
              </a:ext>
            </a:extLst>
          </p:cNvPr>
          <p:cNvSpPr txBox="1"/>
          <p:nvPr/>
        </p:nvSpPr>
        <p:spPr>
          <a:xfrm>
            <a:off x="-48231" y="503627"/>
            <a:ext cx="23843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atin typeface="Franklin Gothic Demi Cond" panose="020B0706030402020204" pitchFamily="34" charset="0"/>
                <a:ea typeface="+mj-ea"/>
                <a:cs typeface="+mj-cs"/>
              </a:rPr>
              <a:t>개발 내역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E0199C0-60A2-4C09-9B02-78EC2C205B3B}"/>
              </a:ext>
            </a:extLst>
          </p:cNvPr>
          <p:cNvSpPr txBox="1"/>
          <p:nvPr/>
        </p:nvSpPr>
        <p:spPr>
          <a:xfrm>
            <a:off x="11261035" y="6351104"/>
            <a:ext cx="496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8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A40CE9-19A1-433E-97EA-B48D50FEC5A5}"/>
              </a:ext>
            </a:extLst>
          </p:cNvPr>
          <p:cNvSpPr txBox="1"/>
          <p:nvPr/>
        </p:nvSpPr>
        <p:spPr>
          <a:xfrm>
            <a:off x="8275756" y="-21529"/>
            <a:ext cx="3916244" cy="450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실시간 국내 인터넷 뉴스 빅데이터 수집</a:t>
            </a:r>
            <a:endParaRPr lang="en-US" altLang="ko-KR" sz="1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7117886" y="-3027788"/>
            <a:ext cx="754744" cy="2171734"/>
            <a:chOff x="2612571" y="2676037"/>
            <a:chExt cx="754744" cy="2171734"/>
          </a:xfrm>
        </p:grpSpPr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5ED19942-3A07-488B-8198-65ECDB4925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12571" y="2676037"/>
              <a:ext cx="754744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DB2937F2-E19F-4168-B051-BD8BA653038F}"/>
                </a:ext>
              </a:extLst>
            </p:cNvPr>
            <p:cNvCxnSpPr>
              <a:cxnSpLocks/>
            </p:cNvCxnSpPr>
            <p:nvPr/>
          </p:nvCxnSpPr>
          <p:spPr>
            <a:xfrm>
              <a:off x="2612571" y="2676037"/>
              <a:ext cx="0" cy="2171734"/>
            </a:xfrm>
            <a:prstGeom prst="lin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EE3DB251-6F42-478A-A201-51B1D7930D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12573" y="4838665"/>
              <a:ext cx="267787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CABD80E3-D16B-4218-8C1E-3389BBCCC72D}"/>
              </a:ext>
            </a:extLst>
          </p:cNvPr>
          <p:cNvSpPr txBox="1"/>
          <p:nvPr/>
        </p:nvSpPr>
        <p:spPr>
          <a:xfrm>
            <a:off x="2782275" y="5089220"/>
            <a:ext cx="93934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ko-KR" altLang="en-US" sz="2000" dirty="0"/>
              <a:t>많이 나온 단어들의 링크 추출</a:t>
            </a:r>
            <a:endParaRPr lang="en-US" altLang="ko-KR" sz="20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1A9AF10-57D0-4D0C-AA8A-A370F236187F}"/>
              </a:ext>
            </a:extLst>
          </p:cNvPr>
          <p:cNvSpPr txBox="1"/>
          <p:nvPr/>
        </p:nvSpPr>
        <p:spPr>
          <a:xfrm>
            <a:off x="2626580" y="1095634"/>
            <a:ext cx="939348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wordurl</a:t>
            </a:r>
            <a:r>
              <a:rPr lang="en-US" altLang="ko-KR" dirty="0"/>
              <a:t> &lt;- matrix(</a:t>
            </a:r>
            <a:r>
              <a:rPr lang="en-US" altLang="ko-KR" dirty="0" err="1"/>
              <a:t>nrow</a:t>
            </a:r>
            <a:r>
              <a:rPr lang="en-US" altLang="ko-KR" dirty="0"/>
              <a:t>=3, </a:t>
            </a:r>
            <a:r>
              <a:rPr lang="en-US" altLang="ko-KR" dirty="0" err="1"/>
              <a:t>ncol</a:t>
            </a:r>
            <a:r>
              <a:rPr lang="en-US" altLang="ko-KR" dirty="0"/>
              <a:t>=20)       </a:t>
            </a:r>
          </a:p>
          <a:p>
            <a:r>
              <a:rPr lang="en-US" altLang="ko-KR" dirty="0" err="1"/>
              <a:t>sortedword</a:t>
            </a:r>
            <a:r>
              <a:rPr lang="en-US" altLang="ko-KR" dirty="0"/>
              <a:t> &lt;- doc[rev(order(</a:t>
            </a:r>
            <a:r>
              <a:rPr lang="en-US" altLang="ko-KR" dirty="0" err="1"/>
              <a:t>rowSums</a:t>
            </a:r>
            <a:r>
              <a:rPr lang="en-US" altLang="ko-KR" dirty="0"/>
              <a:t>(doc))),]           </a:t>
            </a:r>
          </a:p>
          <a:p>
            <a:r>
              <a:rPr lang="en-US" altLang="ko-KR" dirty="0"/>
              <a:t>for (</a:t>
            </a:r>
            <a:r>
              <a:rPr lang="en-US" altLang="ko-KR" dirty="0" err="1"/>
              <a:t>i</a:t>
            </a:r>
            <a:r>
              <a:rPr lang="en-US" altLang="ko-KR" dirty="0"/>
              <a:t> in 1:3){                      </a:t>
            </a:r>
          </a:p>
          <a:p>
            <a:r>
              <a:rPr lang="en-US" altLang="ko-KR" dirty="0"/>
              <a:t>  k &lt;- 0                               </a:t>
            </a:r>
          </a:p>
          <a:p>
            <a:r>
              <a:rPr lang="en-US" altLang="ko-KR" dirty="0"/>
              <a:t>  for (j in 1:20){                      </a:t>
            </a:r>
          </a:p>
          <a:p>
            <a:r>
              <a:rPr lang="en-US" altLang="ko-KR" dirty="0"/>
              <a:t>    if (</a:t>
            </a:r>
            <a:r>
              <a:rPr lang="en-US" altLang="ko-KR" dirty="0" err="1"/>
              <a:t>sortedword</a:t>
            </a:r>
            <a:r>
              <a:rPr lang="en-US" altLang="ko-KR" dirty="0"/>
              <a:t>[</a:t>
            </a:r>
            <a:r>
              <a:rPr lang="en-US" altLang="ko-KR" dirty="0" err="1"/>
              <a:t>i,j</a:t>
            </a:r>
            <a:r>
              <a:rPr lang="en-US" altLang="ko-KR" dirty="0"/>
              <a:t>] != 0) {            </a:t>
            </a:r>
          </a:p>
          <a:p>
            <a:r>
              <a:rPr lang="en-US" altLang="ko-KR" dirty="0"/>
              <a:t>      k &lt;- k+1</a:t>
            </a:r>
          </a:p>
          <a:p>
            <a:r>
              <a:rPr lang="en-US" altLang="ko-KR" dirty="0"/>
              <a:t>      </a:t>
            </a:r>
            <a:r>
              <a:rPr lang="en-US" altLang="ko-KR" dirty="0" err="1"/>
              <a:t>wordurl</a:t>
            </a:r>
            <a:r>
              <a:rPr lang="en-US" altLang="ko-KR" dirty="0"/>
              <a:t>[</a:t>
            </a:r>
            <a:r>
              <a:rPr lang="en-US" altLang="ko-KR" dirty="0" err="1"/>
              <a:t>i,k</a:t>
            </a:r>
            <a:r>
              <a:rPr lang="en-US" altLang="ko-KR" dirty="0"/>
              <a:t>] &lt;- c(</a:t>
            </a:r>
            <a:r>
              <a:rPr lang="en-US" altLang="ko-KR" dirty="0" err="1"/>
              <a:t>news_url</a:t>
            </a:r>
            <a:r>
              <a:rPr lang="en-US" altLang="ko-KR" dirty="0"/>
              <a:t>[j])}}}        </a:t>
            </a:r>
          </a:p>
          <a:p>
            <a:pPr marL="342900" indent="-342900">
              <a:buFontTx/>
              <a:buChar char="-"/>
            </a:pPr>
            <a:endParaRPr lang="en-US" altLang="ko-KR" dirty="0"/>
          </a:p>
          <a:p>
            <a:r>
              <a:rPr lang="en-US" altLang="ko-KR" dirty="0"/>
              <a:t>doc &lt;- </a:t>
            </a:r>
            <a:r>
              <a:rPr lang="en-US" altLang="ko-KR" dirty="0" err="1"/>
              <a:t>rowSums</a:t>
            </a:r>
            <a:r>
              <a:rPr lang="en-US" altLang="ko-KR" dirty="0"/>
              <a:t>(doc) </a:t>
            </a:r>
          </a:p>
          <a:p>
            <a:r>
              <a:rPr lang="en-US" altLang="ko-KR" dirty="0"/>
              <a:t>doc &lt;- doc[order(</a:t>
            </a:r>
            <a:r>
              <a:rPr lang="en-US" altLang="ko-KR" dirty="0" err="1"/>
              <a:t>doc,decreasing</a:t>
            </a:r>
            <a:r>
              <a:rPr lang="en-US" altLang="ko-KR" dirty="0"/>
              <a:t>=T)] </a:t>
            </a:r>
          </a:p>
          <a:p>
            <a:r>
              <a:rPr lang="en-US" altLang="ko-KR" dirty="0"/>
              <a:t>doc &lt;- </a:t>
            </a:r>
            <a:r>
              <a:rPr lang="en-US" altLang="ko-KR" dirty="0" err="1"/>
              <a:t>as.data.frame</a:t>
            </a:r>
            <a:r>
              <a:rPr lang="en-US" altLang="ko-KR" dirty="0"/>
              <a:t>(doc[1:30])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95E0249-17CF-45EC-BEC7-C6BCA4D82845}"/>
              </a:ext>
            </a:extLst>
          </p:cNvPr>
          <p:cNvSpPr txBox="1"/>
          <p:nvPr/>
        </p:nvSpPr>
        <p:spPr>
          <a:xfrm>
            <a:off x="7651262" y="1332943"/>
            <a:ext cx="41067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ko-KR" altLang="en-US" sz="1400" dirty="0">
                <a:solidFill>
                  <a:srgbClr val="FF0000"/>
                </a:solidFill>
              </a:rPr>
              <a:t>총 등장 횟수</a:t>
            </a:r>
            <a:r>
              <a:rPr lang="en-US" altLang="ko-KR" sz="1400" dirty="0">
                <a:solidFill>
                  <a:srgbClr val="FF0000"/>
                </a:solidFill>
              </a:rPr>
              <a:t>(</a:t>
            </a:r>
            <a:r>
              <a:rPr lang="ko-KR" altLang="en-US" sz="1400" dirty="0">
                <a:solidFill>
                  <a:srgbClr val="FF0000"/>
                </a:solidFill>
              </a:rPr>
              <a:t>행의 합</a:t>
            </a:r>
            <a:r>
              <a:rPr lang="en-US" altLang="ko-KR" sz="1400" dirty="0">
                <a:solidFill>
                  <a:srgbClr val="FF0000"/>
                </a:solidFill>
              </a:rPr>
              <a:t>)</a:t>
            </a:r>
            <a:r>
              <a:rPr lang="ko-KR" altLang="en-US" sz="1400" dirty="0">
                <a:solidFill>
                  <a:srgbClr val="FF0000"/>
                </a:solidFill>
              </a:rPr>
              <a:t>를 기준으로 정렬한 </a:t>
            </a:r>
            <a:r>
              <a:rPr lang="en-US" altLang="ko-KR" sz="1400" dirty="0" err="1">
                <a:solidFill>
                  <a:srgbClr val="FF0000"/>
                </a:solidFill>
              </a:rPr>
              <a:t>sortedword</a:t>
            </a:r>
            <a:r>
              <a:rPr lang="en-US" altLang="ko-KR" sz="1400" dirty="0">
                <a:solidFill>
                  <a:srgbClr val="FF0000"/>
                </a:solidFill>
              </a:rPr>
              <a:t> </a:t>
            </a:r>
            <a:r>
              <a:rPr lang="ko-KR" altLang="en-US" sz="1400" dirty="0">
                <a:solidFill>
                  <a:srgbClr val="FF0000"/>
                </a:solidFill>
              </a:rPr>
              <a:t>벡터생성</a:t>
            </a:r>
            <a:endParaRPr lang="en-US" altLang="ko-KR" sz="1400" dirty="0">
              <a:solidFill>
                <a:srgbClr val="FF0000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9381F756-DF6A-4601-ACE8-AE4671BFC9B3}"/>
              </a:ext>
            </a:extLst>
          </p:cNvPr>
          <p:cNvSpPr/>
          <p:nvPr/>
        </p:nvSpPr>
        <p:spPr>
          <a:xfrm>
            <a:off x="2626580" y="1396578"/>
            <a:ext cx="4915266" cy="320508"/>
          </a:xfrm>
          <a:prstGeom prst="rect">
            <a:avLst/>
          </a:prstGeom>
          <a:ln w="412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8F649DCF-AC39-4499-B3F6-B4897A02E2E6}"/>
              </a:ext>
            </a:extLst>
          </p:cNvPr>
          <p:cNvCxnSpPr>
            <a:cxnSpLocks/>
          </p:cNvCxnSpPr>
          <p:nvPr/>
        </p:nvCxnSpPr>
        <p:spPr>
          <a:xfrm>
            <a:off x="7541846" y="1498569"/>
            <a:ext cx="33078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0829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AB249F36-4734-49CF-B488-2FBE0216B98B}"/>
              </a:ext>
            </a:extLst>
          </p:cNvPr>
          <p:cNvSpPr/>
          <p:nvPr/>
        </p:nvSpPr>
        <p:spPr>
          <a:xfrm>
            <a:off x="19397" y="0"/>
            <a:ext cx="228395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01DA1B3C-250D-462E-A6DA-261C4CD4FB65}"/>
              </a:ext>
            </a:extLst>
          </p:cNvPr>
          <p:cNvSpPr txBox="1">
            <a:spLocks/>
          </p:cNvSpPr>
          <p:nvPr/>
        </p:nvSpPr>
        <p:spPr>
          <a:xfrm>
            <a:off x="-245035" y="4043069"/>
            <a:ext cx="12783670" cy="217054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40000"/>
              </a:lnSpc>
            </a:pPr>
            <a:r>
              <a:rPr lang="en-US" altLang="ko-KR" sz="2800" b="1" dirty="0">
                <a:solidFill>
                  <a:schemeClr val="bg1"/>
                </a:solidFill>
                <a:latin typeface="Algerian" panose="04020705040A02060702" pitchFamily="82" charset="0"/>
              </a:rPr>
              <a:t>Open eyes</a:t>
            </a:r>
            <a:endParaRPr lang="ko-KR" altLang="en-US" sz="2800" b="1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4EAB8E51-E5C9-4C02-B14D-82F294C6C4BD}"/>
              </a:ext>
            </a:extLst>
          </p:cNvPr>
          <p:cNvSpPr txBox="1">
            <a:spLocks/>
          </p:cNvSpPr>
          <p:nvPr/>
        </p:nvSpPr>
        <p:spPr>
          <a:xfrm>
            <a:off x="5173632" y="3325252"/>
            <a:ext cx="1278367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40000"/>
              </a:lnSpc>
            </a:pPr>
            <a:br>
              <a:rPr lang="en-US" altLang="ko-KR" sz="1600" b="1" dirty="0">
                <a:latin typeface="+mj-ea"/>
              </a:rPr>
            </a:br>
            <a:r>
              <a:rPr lang="en-US" altLang="ko-KR" sz="1600" b="1" dirty="0">
                <a:latin typeface="+mj-ea"/>
              </a:rPr>
              <a:t> </a:t>
            </a:r>
            <a:endParaRPr lang="ko-KR" altLang="en-US" sz="1600" b="1" dirty="0">
              <a:latin typeface="+mj-e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0D5AC27-F291-4FAB-A3C3-610AE123946F}"/>
              </a:ext>
            </a:extLst>
          </p:cNvPr>
          <p:cNvSpPr txBox="1"/>
          <p:nvPr/>
        </p:nvSpPr>
        <p:spPr>
          <a:xfrm>
            <a:off x="-48231" y="503627"/>
            <a:ext cx="23843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atin typeface="Franklin Gothic Demi Cond" panose="020B0706030402020204" pitchFamily="34" charset="0"/>
                <a:ea typeface="+mj-ea"/>
                <a:cs typeface="+mj-cs"/>
              </a:rPr>
              <a:t>개발 내역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E0199C0-60A2-4C09-9B02-78EC2C205B3B}"/>
              </a:ext>
            </a:extLst>
          </p:cNvPr>
          <p:cNvSpPr txBox="1"/>
          <p:nvPr/>
        </p:nvSpPr>
        <p:spPr>
          <a:xfrm>
            <a:off x="11261035" y="6351104"/>
            <a:ext cx="496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9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A40CE9-19A1-433E-97EA-B48D50FEC5A5}"/>
              </a:ext>
            </a:extLst>
          </p:cNvPr>
          <p:cNvSpPr txBox="1"/>
          <p:nvPr/>
        </p:nvSpPr>
        <p:spPr>
          <a:xfrm>
            <a:off x="8275756" y="-21529"/>
            <a:ext cx="3916244" cy="450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실시간 국내 인터넷 뉴스 빅데이터 수집</a:t>
            </a:r>
            <a:endParaRPr lang="en-US" altLang="ko-KR" sz="1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7117886" y="-3027788"/>
            <a:ext cx="754744" cy="2171734"/>
            <a:chOff x="2612571" y="2676037"/>
            <a:chExt cx="754744" cy="2171734"/>
          </a:xfrm>
        </p:grpSpPr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5ED19942-3A07-488B-8198-65ECDB4925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12571" y="2676037"/>
              <a:ext cx="754744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DB2937F2-E19F-4168-B051-BD8BA653038F}"/>
                </a:ext>
              </a:extLst>
            </p:cNvPr>
            <p:cNvCxnSpPr>
              <a:cxnSpLocks/>
            </p:cNvCxnSpPr>
            <p:nvPr/>
          </p:nvCxnSpPr>
          <p:spPr>
            <a:xfrm>
              <a:off x="2612571" y="2676037"/>
              <a:ext cx="0" cy="2171734"/>
            </a:xfrm>
            <a:prstGeom prst="lin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EE3DB251-6F42-478A-A201-51B1D7930D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12573" y="4838665"/>
              <a:ext cx="267787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CABD80E3-D16B-4218-8C1E-3389BBCCC72D}"/>
              </a:ext>
            </a:extLst>
          </p:cNvPr>
          <p:cNvSpPr txBox="1"/>
          <p:nvPr/>
        </p:nvSpPr>
        <p:spPr>
          <a:xfrm>
            <a:off x="2782275" y="5089220"/>
            <a:ext cx="93934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ko-KR" altLang="en-US" sz="2000" dirty="0"/>
              <a:t>많이 나온 단어들의 링크 추출</a:t>
            </a:r>
            <a:endParaRPr lang="en-US" altLang="ko-KR" sz="20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1A9AF10-57D0-4D0C-AA8A-A370F236187F}"/>
              </a:ext>
            </a:extLst>
          </p:cNvPr>
          <p:cNvSpPr txBox="1"/>
          <p:nvPr/>
        </p:nvSpPr>
        <p:spPr>
          <a:xfrm>
            <a:off x="2626580" y="1095634"/>
            <a:ext cx="939348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wordurl</a:t>
            </a:r>
            <a:r>
              <a:rPr lang="en-US" altLang="ko-KR" dirty="0"/>
              <a:t> &lt;- matrix(</a:t>
            </a:r>
            <a:r>
              <a:rPr lang="en-US" altLang="ko-KR" dirty="0" err="1"/>
              <a:t>nrow</a:t>
            </a:r>
            <a:r>
              <a:rPr lang="en-US" altLang="ko-KR" dirty="0"/>
              <a:t>=3, </a:t>
            </a:r>
            <a:r>
              <a:rPr lang="en-US" altLang="ko-KR" dirty="0" err="1"/>
              <a:t>ncol</a:t>
            </a:r>
            <a:r>
              <a:rPr lang="en-US" altLang="ko-KR" dirty="0"/>
              <a:t>=20)       </a:t>
            </a:r>
          </a:p>
          <a:p>
            <a:r>
              <a:rPr lang="en-US" altLang="ko-KR" dirty="0" err="1"/>
              <a:t>sortedword</a:t>
            </a:r>
            <a:r>
              <a:rPr lang="en-US" altLang="ko-KR" dirty="0"/>
              <a:t> &lt;- doc[rev(order(</a:t>
            </a:r>
            <a:r>
              <a:rPr lang="en-US" altLang="ko-KR" dirty="0" err="1"/>
              <a:t>rowSums</a:t>
            </a:r>
            <a:r>
              <a:rPr lang="en-US" altLang="ko-KR" dirty="0"/>
              <a:t>(doc))),]           </a:t>
            </a:r>
          </a:p>
          <a:p>
            <a:r>
              <a:rPr lang="en-US" altLang="ko-KR" dirty="0"/>
              <a:t>for (</a:t>
            </a:r>
            <a:r>
              <a:rPr lang="en-US" altLang="ko-KR" dirty="0" err="1"/>
              <a:t>i</a:t>
            </a:r>
            <a:r>
              <a:rPr lang="en-US" altLang="ko-KR" dirty="0"/>
              <a:t> in 1:3){                      </a:t>
            </a:r>
          </a:p>
          <a:p>
            <a:r>
              <a:rPr lang="en-US" altLang="ko-KR" dirty="0"/>
              <a:t>  k &lt;- 0                               </a:t>
            </a:r>
          </a:p>
          <a:p>
            <a:r>
              <a:rPr lang="en-US" altLang="ko-KR" dirty="0"/>
              <a:t>  for (j in 1:20){                      </a:t>
            </a:r>
          </a:p>
          <a:p>
            <a:r>
              <a:rPr lang="en-US" altLang="ko-KR" dirty="0"/>
              <a:t>    if (</a:t>
            </a:r>
            <a:r>
              <a:rPr lang="en-US" altLang="ko-KR" dirty="0" err="1"/>
              <a:t>sortedword</a:t>
            </a:r>
            <a:r>
              <a:rPr lang="en-US" altLang="ko-KR" dirty="0"/>
              <a:t>[</a:t>
            </a:r>
            <a:r>
              <a:rPr lang="en-US" altLang="ko-KR" dirty="0" err="1"/>
              <a:t>i,j</a:t>
            </a:r>
            <a:r>
              <a:rPr lang="en-US" altLang="ko-KR" dirty="0"/>
              <a:t>] != 0) {            </a:t>
            </a:r>
          </a:p>
          <a:p>
            <a:r>
              <a:rPr lang="en-US" altLang="ko-KR" dirty="0"/>
              <a:t>      k &lt;- k+1</a:t>
            </a:r>
          </a:p>
          <a:p>
            <a:r>
              <a:rPr lang="en-US" altLang="ko-KR" dirty="0"/>
              <a:t>      </a:t>
            </a:r>
            <a:r>
              <a:rPr lang="en-US" altLang="ko-KR" dirty="0" err="1"/>
              <a:t>wordurl</a:t>
            </a:r>
            <a:r>
              <a:rPr lang="en-US" altLang="ko-KR" dirty="0"/>
              <a:t>[</a:t>
            </a:r>
            <a:r>
              <a:rPr lang="en-US" altLang="ko-KR" dirty="0" err="1"/>
              <a:t>i,k</a:t>
            </a:r>
            <a:r>
              <a:rPr lang="en-US" altLang="ko-KR" dirty="0"/>
              <a:t>] &lt;- c(</a:t>
            </a:r>
            <a:r>
              <a:rPr lang="en-US" altLang="ko-KR" dirty="0" err="1"/>
              <a:t>news_url</a:t>
            </a:r>
            <a:r>
              <a:rPr lang="en-US" altLang="ko-KR" dirty="0"/>
              <a:t>[j])}}}        </a:t>
            </a:r>
          </a:p>
          <a:p>
            <a:pPr marL="342900" indent="-342900">
              <a:buFontTx/>
              <a:buChar char="-"/>
            </a:pPr>
            <a:endParaRPr lang="en-US" altLang="ko-KR" dirty="0"/>
          </a:p>
          <a:p>
            <a:r>
              <a:rPr lang="en-US" altLang="ko-KR" dirty="0"/>
              <a:t>doc &lt;- </a:t>
            </a:r>
            <a:r>
              <a:rPr lang="en-US" altLang="ko-KR" dirty="0" err="1"/>
              <a:t>rowSums</a:t>
            </a:r>
            <a:r>
              <a:rPr lang="en-US" altLang="ko-KR" dirty="0"/>
              <a:t>(doc) </a:t>
            </a:r>
          </a:p>
          <a:p>
            <a:r>
              <a:rPr lang="en-US" altLang="ko-KR" dirty="0"/>
              <a:t>doc &lt;- doc[order(</a:t>
            </a:r>
            <a:r>
              <a:rPr lang="en-US" altLang="ko-KR" dirty="0" err="1"/>
              <a:t>doc,decreasing</a:t>
            </a:r>
            <a:r>
              <a:rPr lang="en-US" altLang="ko-KR" dirty="0"/>
              <a:t>=T)] </a:t>
            </a:r>
          </a:p>
          <a:p>
            <a:r>
              <a:rPr lang="en-US" altLang="ko-KR" dirty="0"/>
              <a:t>doc &lt;- </a:t>
            </a:r>
            <a:r>
              <a:rPr lang="en-US" altLang="ko-KR" dirty="0" err="1"/>
              <a:t>as.data.frame</a:t>
            </a:r>
            <a:r>
              <a:rPr lang="en-US" altLang="ko-KR" dirty="0"/>
              <a:t>(doc[1:30])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B041F5D-4120-4338-840D-FDF9C00D93B4}"/>
              </a:ext>
            </a:extLst>
          </p:cNvPr>
          <p:cNvSpPr txBox="1"/>
          <p:nvPr/>
        </p:nvSpPr>
        <p:spPr>
          <a:xfrm>
            <a:off x="7651262" y="2021264"/>
            <a:ext cx="4306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ko-KR" sz="1400" dirty="0" err="1">
                <a:solidFill>
                  <a:schemeClr val="accent1">
                    <a:lumMod val="75000"/>
                  </a:schemeClr>
                </a:solidFill>
              </a:rPr>
              <a:t>i</a:t>
            </a:r>
            <a:r>
              <a:rPr lang="en-US" altLang="ko-KR" sz="1400" dirty="0">
                <a:solidFill>
                  <a:schemeClr val="accent1">
                    <a:lumMod val="75000"/>
                  </a:schemeClr>
                </a:solidFill>
              </a:rPr>
              <a:t> : </a:t>
            </a:r>
            <a:r>
              <a:rPr lang="en-US" altLang="ko-KR" sz="1400" dirty="0" err="1">
                <a:solidFill>
                  <a:schemeClr val="accent1">
                    <a:lumMod val="75000"/>
                  </a:schemeClr>
                </a:solidFill>
              </a:rPr>
              <a:t>url</a:t>
            </a:r>
            <a:r>
              <a:rPr lang="ko-KR" altLang="en-US" sz="1400" dirty="0">
                <a:solidFill>
                  <a:schemeClr val="accent1">
                    <a:lumMod val="75000"/>
                  </a:schemeClr>
                </a:solidFill>
              </a:rPr>
              <a:t> 추출할 키워드의 수</a:t>
            </a:r>
            <a:r>
              <a:rPr lang="en-US" altLang="ko-KR" sz="1400" dirty="0">
                <a:solidFill>
                  <a:schemeClr val="accent1">
                    <a:lumMod val="75000"/>
                  </a:schemeClr>
                </a:solidFill>
              </a:rPr>
              <a:t>, j : </a:t>
            </a:r>
            <a:r>
              <a:rPr lang="ko-KR" altLang="en-US" sz="1400" dirty="0">
                <a:solidFill>
                  <a:schemeClr val="accent1">
                    <a:lumMod val="75000"/>
                  </a:schemeClr>
                </a:solidFill>
              </a:rPr>
              <a:t>검사할 기사의 수</a:t>
            </a:r>
            <a:endParaRPr lang="en-US" altLang="ko-KR" sz="14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9381F756-DF6A-4601-ACE8-AE4671BFC9B3}"/>
              </a:ext>
            </a:extLst>
          </p:cNvPr>
          <p:cNvSpPr/>
          <p:nvPr/>
        </p:nvSpPr>
        <p:spPr>
          <a:xfrm>
            <a:off x="2626580" y="1700755"/>
            <a:ext cx="4915266" cy="1697927"/>
          </a:xfrm>
          <a:prstGeom prst="rect">
            <a:avLst/>
          </a:prstGeom>
          <a:ln w="412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8F649DCF-AC39-4499-B3F6-B4897A02E2E6}"/>
              </a:ext>
            </a:extLst>
          </p:cNvPr>
          <p:cNvCxnSpPr>
            <a:cxnSpLocks/>
          </p:cNvCxnSpPr>
          <p:nvPr/>
        </p:nvCxnSpPr>
        <p:spPr>
          <a:xfrm>
            <a:off x="7541846" y="2175152"/>
            <a:ext cx="377677" cy="335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80C1ACF9-09BC-4834-AE35-6FEC628D8B18}"/>
              </a:ext>
            </a:extLst>
          </p:cNvPr>
          <p:cNvSpPr txBox="1"/>
          <p:nvPr/>
        </p:nvSpPr>
        <p:spPr>
          <a:xfrm>
            <a:off x="7502462" y="2432845"/>
            <a:ext cx="45176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ko-KR" sz="1400" dirty="0" err="1">
                <a:solidFill>
                  <a:srgbClr val="FF0000"/>
                </a:solidFill>
              </a:rPr>
              <a:t>url</a:t>
            </a:r>
            <a:r>
              <a:rPr lang="ko-KR" altLang="en-US" sz="1400" dirty="0">
                <a:solidFill>
                  <a:srgbClr val="FF0000"/>
                </a:solidFill>
              </a:rPr>
              <a:t>과 </a:t>
            </a:r>
            <a:r>
              <a:rPr lang="en-US" altLang="ko-KR" sz="1400" dirty="0" err="1">
                <a:solidFill>
                  <a:srgbClr val="FF0000"/>
                </a:solidFill>
              </a:rPr>
              <a:t>url</a:t>
            </a:r>
            <a:r>
              <a:rPr lang="en-US" altLang="ko-KR" sz="1400" dirty="0">
                <a:solidFill>
                  <a:srgbClr val="FF0000"/>
                </a:solidFill>
              </a:rPr>
              <a:t> </a:t>
            </a:r>
            <a:r>
              <a:rPr lang="ko-KR" altLang="en-US" sz="1400" dirty="0">
                <a:solidFill>
                  <a:srgbClr val="FF0000"/>
                </a:solidFill>
              </a:rPr>
              <a:t>사이에 공백이 끼어들지 않도록 </a:t>
            </a:r>
            <a:r>
              <a:rPr lang="en-US" altLang="ko-KR" sz="1400" dirty="0">
                <a:solidFill>
                  <a:srgbClr val="FF0000"/>
                </a:solidFill>
              </a:rPr>
              <a:t>k</a:t>
            </a:r>
            <a:r>
              <a:rPr lang="ko-KR" altLang="en-US" sz="1400" dirty="0">
                <a:solidFill>
                  <a:srgbClr val="FF0000"/>
                </a:solidFill>
              </a:rPr>
              <a:t>사용</a:t>
            </a:r>
            <a:r>
              <a:rPr lang="en-US" altLang="ko-KR" sz="1400" dirty="0">
                <a:solidFill>
                  <a:srgbClr val="FF0000"/>
                </a:solidFill>
              </a:rPr>
              <a:t>.</a:t>
            </a:r>
          </a:p>
          <a:p>
            <a:pPr marL="342900" indent="-342900">
              <a:buFontTx/>
              <a:buChar char="-"/>
            </a:pPr>
            <a:r>
              <a:rPr lang="ko-KR" altLang="en-US" sz="1400" dirty="0">
                <a:solidFill>
                  <a:srgbClr val="FF0000"/>
                </a:solidFill>
              </a:rPr>
              <a:t>새로운 행에 대한 루프를 돌 때마다 </a:t>
            </a:r>
            <a:r>
              <a:rPr lang="en-US" altLang="ko-KR" sz="1400" dirty="0">
                <a:solidFill>
                  <a:srgbClr val="FF0000"/>
                </a:solidFill>
              </a:rPr>
              <a:t>0</a:t>
            </a:r>
            <a:r>
              <a:rPr lang="ko-KR" altLang="en-US" sz="1400" dirty="0">
                <a:solidFill>
                  <a:srgbClr val="FF0000"/>
                </a:solidFill>
              </a:rPr>
              <a:t>으로 초기화</a:t>
            </a:r>
            <a:endParaRPr lang="en-US" altLang="ko-KR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85396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AB249F36-4734-49CF-B488-2FBE0216B98B}"/>
              </a:ext>
            </a:extLst>
          </p:cNvPr>
          <p:cNvSpPr/>
          <p:nvPr/>
        </p:nvSpPr>
        <p:spPr>
          <a:xfrm>
            <a:off x="19397" y="0"/>
            <a:ext cx="228395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01DA1B3C-250D-462E-A6DA-261C4CD4FB65}"/>
              </a:ext>
            </a:extLst>
          </p:cNvPr>
          <p:cNvSpPr txBox="1">
            <a:spLocks/>
          </p:cNvSpPr>
          <p:nvPr/>
        </p:nvSpPr>
        <p:spPr>
          <a:xfrm>
            <a:off x="-245035" y="4043069"/>
            <a:ext cx="12783670" cy="217054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40000"/>
              </a:lnSpc>
            </a:pPr>
            <a:r>
              <a:rPr lang="en-US" altLang="ko-KR" sz="2800" b="1" dirty="0">
                <a:solidFill>
                  <a:schemeClr val="bg1"/>
                </a:solidFill>
                <a:latin typeface="Algerian" panose="04020705040A02060702" pitchFamily="82" charset="0"/>
              </a:rPr>
              <a:t>Open eyes</a:t>
            </a:r>
            <a:endParaRPr lang="ko-KR" altLang="en-US" sz="2800" b="1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4EAB8E51-E5C9-4C02-B14D-82F294C6C4BD}"/>
              </a:ext>
            </a:extLst>
          </p:cNvPr>
          <p:cNvSpPr txBox="1">
            <a:spLocks/>
          </p:cNvSpPr>
          <p:nvPr/>
        </p:nvSpPr>
        <p:spPr>
          <a:xfrm>
            <a:off x="5173632" y="3325252"/>
            <a:ext cx="1278367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40000"/>
              </a:lnSpc>
            </a:pPr>
            <a:br>
              <a:rPr lang="en-US" altLang="ko-KR" sz="1600" b="1" dirty="0">
                <a:latin typeface="+mj-ea"/>
              </a:rPr>
            </a:br>
            <a:r>
              <a:rPr lang="en-US" altLang="ko-KR" sz="1600" b="1" dirty="0">
                <a:latin typeface="+mj-ea"/>
              </a:rPr>
              <a:t> </a:t>
            </a:r>
            <a:endParaRPr lang="ko-KR" altLang="en-US" sz="1600" b="1" dirty="0">
              <a:latin typeface="+mj-e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0D5AC27-F291-4FAB-A3C3-610AE123946F}"/>
              </a:ext>
            </a:extLst>
          </p:cNvPr>
          <p:cNvSpPr txBox="1"/>
          <p:nvPr/>
        </p:nvSpPr>
        <p:spPr>
          <a:xfrm>
            <a:off x="-48231" y="503627"/>
            <a:ext cx="23843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atin typeface="Franklin Gothic Demi Cond" panose="020B0706030402020204" pitchFamily="34" charset="0"/>
                <a:ea typeface="+mj-ea"/>
                <a:cs typeface="+mj-cs"/>
              </a:rPr>
              <a:t>개발 내역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E0199C0-60A2-4C09-9B02-78EC2C205B3B}"/>
              </a:ext>
            </a:extLst>
          </p:cNvPr>
          <p:cNvSpPr txBox="1"/>
          <p:nvPr/>
        </p:nvSpPr>
        <p:spPr>
          <a:xfrm>
            <a:off x="11261035" y="6351104"/>
            <a:ext cx="496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10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A40CE9-19A1-433E-97EA-B48D50FEC5A5}"/>
              </a:ext>
            </a:extLst>
          </p:cNvPr>
          <p:cNvSpPr txBox="1"/>
          <p:nvPr/>
        </p:nvSpPr>
        <p:spPr>
          <a:xfrm>
            <a:off x="8275756" y="-21529"/>
            <a:ext cx="3916244" cy="450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실시간 국내 인터넷 뉴스 빅데이터 수집</a:t>
            </a:r>
            <a:endParaRPr lang="en-US" altLang="ko-KR" sz="1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7117886" y="-3027788"/>
            <a:ext cx="754744" cy="2171734"/>
            <a:chOff x="2612571" y="2676037"/>
            <a:chExt cx="754744" cy="2171734"/>
          </a:xfrm>
        </p:grpSpPr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5ED19942-3A07-488B-8198-65ECDB4925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12571" y="2676037"/>
              <a:ext cx="754744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DB2937F2-E19F-4168-B051-BD8BA653038F}"/>
                </a:ext>
              </a:extLst>
            </p:cNvPr>
            <p:cNvCxnSpPr>
              <a:cxnSpLocks/>
            </p:cNvCxnSpPr>
            <p:nvPr/>
          </p:nvCxnSpPr>
          <p:spPr>
            <a:xfrm>
              <a:off x="2612571" y="2676037"/>
              <a:ext cx="0" cy="2171734"/>
            </a:xfrm>
            <a:prstGeom prst="lin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EE3DB251-6F42-478A-A201-51B1D7930D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12573" y="4838665"/>
              <a:ext cx="267787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CABD80E3-D16B-4218-8C1E-3389BBCCC72D}"/>
              </a:ext>
            </a:extLst>
          </p:cNvPr>
          <p:cNvSpPr txBox="1"/>
          <p:nvPr/>
        </p:nvSpPr>
        <p:spPr>
          <a:xfrm>
            <a:off x="2782275" y="5089220"/>
            <a:ext cx="93934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ko-KR" altLang="en-US" sz="2000" dirty="0"/>
              <a:t>많이 나온 단어들의 링크 추출</a:t>
            </a:r>
            <a:endParaRPr lang="en-US" altLang="ko-KR" sz="20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1A9AF10-57D0-4D0C-AA8A-A370F236187F}"/>
              </a:ext>
            </a:extLst>
          </p:cNvPr>
          <p:cNvSpPr txBox="1"/>
          <p:nvPr/>
        </p:nvSpPr>
        <p:spPr>
          <a:xfrm>
            <a:off x="2626580" y="1095634"/>
            <a:ext cx="939348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wordurl</a:t>
            </a:r>
            <a:r>
              <a:rPr lang="en-US" altLang="ko-KR" dirty="0"/>
              <a:t> &lt;- matrix(</a:t>
            </a:r>
            <a:r>
              <a:rPr lang="en-US" altLang="ko-KR" dirty="0" err="1"/>
              <a:t>nrow</a:t>
            </a:r>
            <a:r>
              <a:rPr lang="en-US" altLang="ko-KR" dirty="0"/>
              <a:t>=3, </a:t>
            </a:r>
            <a:r>
              <a:rPr lang="en-US" altLang="ko-KR" dirty="0" err="1"/>
              <a:t>ncol</a:t>
            </a:r>
            <a:r>
              <a:rPr lang="en-US" altLang="ko-KR" dirty="0"/>
              <a:t>=20)       </a:t>
            </a:r>
          </a:p>
          <a:p>
            <a:r>
              <a:rPr lang="en-US" altLang="ko-KR" dirty="0" err="1"/>
              <a:t>sortedword</a:t>
            </a:r>
            <a:r>
              <a:rPr lang="en-US" altLang="ko-KR" dirty="0"/>
              <a:t> &lt;- doc[rev(order(</a:t>
            </a:r>
            <a:r>
              <a:rPr lang="en-US" altLang="ko-KR" dirty="0" err="1"/>
              <a:t>rowSums</a:t>
            </a:r>
            <a:r>
              <a:rPr lang="en-US" altLang="ko-KR" dirty="0"/>
              <a:t>(doc))),]           </a:t>
            </a:r>
          </a:p>
          <a:p>
            <a:r>
              <a:rPr lang="en-US" altLang="ko-KR" dirty="0"/>
              <a:t>for (</a:t>
            </a:r>
            <a:r>
              <a:rPr lang="en-US" altLang="ko-KR" dirty="0" err="1"/>
              <a:t>i</a:t>
            </a:r>
            <a:r>
              <a:rPr lang="en-US" altLang="ko-KR" dirty="0"/>
              <a:t> in 1:3){                      </a:t>
            </a:r>
          </a:p>
          <a:p>
            <a:r>
              <a:rPr lang="en-US" altLang="ko-KR" dirty="0"/>
              <a:t>  k &lt;- 0                               </a:t>
            </a:r>
          </a:p>
          <a:p>
            <a:r>
              <a:rPr lang="en-US" altLang="ko-KR" dirty="0"/>
              <a:t>  for (j in 1:20){                      </a:t>
            </a:r>
          </a:p>
          <a:p>
            <a:r>
              <a:rPr lang="en-US" altLang="ko-KR" dirty="0"/>
              <a:t>    if (</a:t>
            </a:r>
            <a:r>
              <a:rPr lang="en-US" altLang="ko-KR" dirty="0" err="1"/>
              <a:t>sortedword</a:t>
            </a:r>
            <a:r>
              <a:rPr lang="en-US" altLang="ko-KR" dirty="0"/>
              <a:t>[</a:t>
            </a:r>
            <a:r>
              <a:rPr lang="en-US" altLang="ko-KR" dirty="0" err="1"/>
              <a:t>i,j</a:t>
            </a:r>
            <a:r>
              <a:rPr lang="en-US" altLang="ko-KR" dirty="0"/>
              <a:t>] != 0) {            </a:t>
            </a:r>
          </a:p>
          <a:p>
            <a:r>
              <a:rPr lang="en-US" altLang="ko-KR" dirty="0"/>
              <a:t>      k &lt;- k+1</a:t>
            </a:r>
          </a:p>
          <a:p>
            <a:r>
              <a:rPr lang="en-US" altLang="ko-KR" dirty="0"/>
              <a:t>      </a:t>
            </a:r>
            <a:r>
              <a:rPr lang="en-US" altLang="ko-KR" dirty="0" err="1"/>
              <a:t>wordurl</a:t>
            </a:r>
            <a:r>
              <a:rPr lang="en-US" altLang="ko-KR" dirty="0"/>
              <a:t>[</a:t>
            </a:r>
            <a:r>
              <a:rPr lang="en-US" altLang="ko-KR" dirty="0" err="1"/>
              <a:t>i,k</a:t>
            </a:r>
            <a:r>
              <a:rPr lang="en-US" altLang="ko-KR" dirty="0"/>
              <a:t>] &lt;- c(</a:t>
            </a:r>
            <a:r>
              <a:rPr lang="en-US" altLang="ko-KR" dirty="0" err="1"/>
              <a:t>news_url</a:t>
            </a:r>
            <a:r>
              <a:rPr lang="en-US" altLang="ko-KR" dirty="0"/>
              <a:t>[j])}}}        </a:t>
            </a:r>
          </a:p>
          <a:p>
            <a:pPr marL="342900" indent="-342900">
              <a:buFontTx/>
              <a:buChar char="-"/>
            </a:pPr>
            <a:endParaRPr lang="en-US" altLang="ko-KR" dirty="0"/>
          </a:p>
          <a:p>
            <a:r>
              <a:rPr lang="en-US" altLang="ko-KR" dirty="0"/>
              <a:t>doc &lt;- </a:t>
            </a:r>
            <a:r>
              <a:rPr lang="en-US" altLang="ko-KR" dirty="0" err="1"/>
              <a:t>rowSums</a:t>
            </a:r>
            <a:r>
              <a:rPr lang="en-US" altLang="ko-KR" dirty="0"/>
              <a:t>(doc) </a:t>
            </a:r>
          </a:p>
          <a:p>
            <a:r>
              <a:rPr lang="en-US" altLang="ko-KR" dirty="0"/>
              <a:t>doc &lt;- doc[order(</a:t>
            </a:r>
            <a:r>
              <a:rPr lang="en-US" altLang="ko-KR" dirty="0" err="1"/>
              <a:t>doc,decreasing</a:t>
            </a:r>
            <a:r>
              <a:rPr lang="en-US" altLang="ko-KR" dirty="0"/>
              <a:t>=T)] </a:t>
            </a:r>
          </a:p>
          <a:p>
            <a:r>
              <a:rPr lang="en-US" altLang="ko-KR" dirty="0"/>
              <a:t>doc &lt;- </a:t>
            </a:r>
            <a:r>
              <a:rPr lang="en-US" altLang="ko-KR" dirty="0" err="1"/>
              <a:t>as.data.frame</a:t>
            </a:r>
            <a:r>
              <a:rPr lang="en-US" altLang="ko-KR" dirty="0"/>
              <a:t>(doc[1:30])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B041F5D-4120-4338-840D-FDF9C00D93B4}"/>
              </a:ext>
            </a:extLst>
          </p:cNvPr>
          <p:cNvSpPr txBox="1"/>
          <p:nvPr/>
        </p:nvSpPr>
        <p:spPr>
          <a:xfrm>
            <a:off x="7872630" y="2718436"/>
            <a:ext cx="43062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ko-KR" sz="1400" dirty="0" err="1">
                <a:solidFill>
                  <a:srgbClr val="FF0000"/>
                </a:solidFill>
              </a:rPr>
              <a:t>i</a:t>
            </a:r>
            <a:r>
              <a:rPr lang="ko-KR" altLang="en-US" sz="1400" dirty="0">
                <a:solidFill>
                  <a:srgbClr val="FF0000"/>
                </a:solidFill>
              </a:rPr>
              <a:t>번째 순위 키워드가 </a:t>
            </a:r>
            <a:r>
              <a:rPr lang="en-US" altLang="ko-KR" sz="1400" dirty="0">
                <a:solidFill>
                  <a:srgbClr val="FF0000"/>
                </a:solidFill>
              </a:rPr>
              <a:t>j</a:t>
            </a:r>
            <a:r>
              <a:rPr lang="ko-KR" altLang="en-US" sz="1400" dirty="0">
                <a:solidFill>
                  <a:srgbClr val="FF0000"/>
                </a:solidFill>
              </a:rPr>
              <a:t>번째 기사에 포함 될 경우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ko-KR" altLang="en-US" sz="1400" dirty="0">
                <a:solidFill>
                  <a:srgbClr val="FF0000"/>
                </a:solidFill>
              </a:rPr>
              <a:t>→ </a:t>
            </a:r>
            <a:r>
              <a:rPr lang="en-US" altLang="ko-KR" sz="1400" dirty="0" err="1">
                <a:solidFill>
                  <a:srgbClr val="FF0000"/>
                </a:solidFill>
              </a:rPr>
              <a:t>Wordurl</a:t>
            </a:r>
            <a:r>
              <a:rPr lang="en-US" altLang="ko-KR" sz="1400" dirty="0">
                <a:solidFill>
                  <a:srgbClr val="FF0000"/>
                </a:solidFill>
              </a:rPr>
              <a:t>[</a:t>
            </a:r>
            <a:r>
              <a:rPr lang="en-US" altLang="ko-KR" sz="1400" dirty="0" err="1">
                <a:solidFill>
                  <a:srgbClr val="FF0000"/>
                </a:solidFill>
              </a:rPr>
              <a:t>i</a:t>
            </a:r>
            <a:r>
              <a:rPr lang="en-US" altLang="ko-KR" sz="1400" dirty="0">
                <a:solidFill>
                  <a:srgbClr val="FF0000"/>
                </a:solidFill>
              </a:rPr>
              <a:t>]</a:t>
            </a:r>
            <a:r>
              <a:rPr lang="ko-KR" altLang="en-US" sz="1400" dirty="0">
                <a:solidFill>
                  <a:srgbClr val="FF0000"/>
                </a:solidFill>
              </a:rPr>
              <a:t>에 기사 </a:t>
            </a:r>
            <a:r>
              <a:rPr lang="en-US" altLang="ko-KR" sz="1400" dirty="0" err="1">
                <a:solidFill>
                  <a:srgbClr val="FF0000"/>
                </a:solidFill>
              </a:rPr>
              <a:t>url</a:t>
            </a:r>
            <a:r>
              <a:rPr lang="en-US" altLang="ko-KR" sz="1400" dirty="0">
                <a:solidFill>
                  <a:srgbClr val="FF0000"/>
                </a:solidFill>
              </a:rPr>
              <a:t> </a:t>
            </a:r>
            <a:r>
              <a:rPr lang="ko-KR" altLang="en-US" sz="1400" dirty="0">
                <a:solidFill>
                  <a:srgbClr val="FF0000"/>
                </a:solidFill>
              </a:rPr>
              <a:t>추가</a:t>
            </a:r>
            <a:endParaRPr lang="en-US" altLang="ko-KR" sz="1400" dirty="0">
              <a:solidFill>
                <a:srgbClr val="FF0000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9381F756-DF6A-4601-ACE8-AE4671BFC9B3}"/>
              </a:ext>
            </a:extLst>
          </p:cNvPr>
          <p:cNvSpPr/>
          <p:nvPr/>
        </p:nvSpPr>
        <p:spPr>
          <a:xfrm>
            <a:off x="2626580" y="2547694"/>
            <a:ext cx="4915266" cy="850988"/>
          </a:xfrm>
          <a:prstGeom prst="rect">
            <a:avLst/>
          </a:prstGeom>
          <a:ln w="412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8F649DCF-AC39-4499-B3F6-B4897A02E2E6}"/>
              </a:ext>
            </a:extLst>
          </p:cNvPr>
          <p:cNvCxnSpPr>
            <a:cxnSpLocks/>
          </p:cNvCxnSpPr>
          <p:nvPr/>
        </p:nvCxnSpPr>
        <p:spPr>
          <a:xfrm>
            <a:off x="7518092" y="2791804"/>
            <a:ext cx="377677" cy="335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53521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AB249F36-4734-49CF-B488-2FBE0216B98B}"/>
              </a:ext>
            </a:extLst>
          </p:cNvPr>
          <p:cNvSpPr/>
          <p:nvPr/>
        </p:nvSpPr>
        <p:spPr>
          <a:xfrm>
            <a:off x="19397" y="0"/>
            <a:ext cx="228395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0D5AC27-F291-4FAB-A3C3-610AE123946F}"/>
              </a:ext>
            </a:extLst>
          </p:cNvPr>
          <p:cNvSpPr txBox="1"/>
          <p:nvPr/>
        </p:nvSpPr>
        <p:spPr>
          <a:xfrm>
            <a:off x="-48231" y="503627"/>
            <a:ext cx="23843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atin typeface="Franklin Gothic Demi Cond" panose="020B0706030402020204" pitchFamily="34" charset="0"/>
                <a:ea typeface="+mj-ea"/>
                <a:cs typeface="+mj-cs"/>
              </a:rPr>
              <a:t>개발 내역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E0199C0-60A2-4C09-9B02-78EC2C205B3B}"/>
              </a:ext>
            </a:extLst>
          </p:cNvPr>
          <p:cNvSpPr txBox="1"/>
          <p:nvPr/>
        </p:nvSpPr>
        <p:spPr>
          <a:xfrm>
            <a:off x="11261035" y="6351104"/>
            <a:ext cx="496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A40CE9-19A1-433E-97EA-B48D50FEC5A5}"/>
              </a:ext>
            </a:extLst>
          </p:cNvPr>
          <p:cNvSpPr txBox="1"/>
          <p:nvPr/>
        </p:nvSpPr>
        <p:spPr>
          <a:xfrm>
            <a:off x="8275756" y="-21529"/>
            <a:ext cx="3916244" cy="450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실시간 국내 인터넷 뉴스 빅데이터 수집</a:t>
            </a:r>
            <a:endParaRPr lang="en-US" altLang="ko-KR" sz="1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7117886" y="-3027788"/>
            <a:ext cx="754744" cy="2171734"/>
            <a:chOff x="2612571" y="2676037"/>
            <a:chExt cx="754744" cy="2171734"/>
          </a:xfrm>
        </p:grpSpPr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5ED19942-3A07-488B-8198-65ECDB4925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12571" y="2676037"/>
              <a:ext cx="754744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DB2937F2-E19F-4168-B051-BD8BA653038F}"/>
                </a:ext>
              </a:extLst>
            </p:cNvPr>
            <p:cNvCxnSpPr>
              <a:cxnSpLocks/>
            </p:cNvCxnSpPr>
            <p:nvPr/>
          </p:nvCxnSpPr>
          <p:spPr>
            <a:xfrm>
              <a:off x="2612571" y="2676037"/>
              <a:ext cx="0" cy="2171734"/>
            </a:xfrm>
            <a:prstGeom prst="lin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EE3DB251-6F42-478A-A201-51B1D7930D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12573" y="4838665"/>
              <a:ext cx="267787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8" name="TextBox 27"/>
          <p:cNvSpPr txBox="1"/>
          <p:nvPr/>
        </p:nvSpPr>
        <p:spPr>
          <a:xfrm>
            <a:off x="3018690" y="847654"/>
            <a:ext cx="939348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err="1"/>
              <a:t>dir.create</a:t>
            </a:r>
            <a:r>
              <a:rPr lang="en-US" altLang="ko-KR" sz="2000" dirty="0"/>
              <a:t>("./</a:t>
            </a:r>
            <a:r>
              <a:rPr lang="en-US" altLang="ko-KR" sz="2000" dirty="0" err="1"/>
              <a:t>Rdata</a:t>
            </a:r>
            <a:r>
              <a:rPr lang="en-US" altLang="ko-KR" sz="2000" dirty="0"/>
              <a:t>",</a:t>
            </a:r>
            <a:r>
              <a:rPr lang="en-US" altLang="ko-KR" sz="2000" dirty="0" err="1"/>
              <a:t>showWarnings</a:t>
            </a:r>
            <a:r>
              <a:rPr lang="en-US" altLang="ko-KR" sz="2000" dirty="0"/>
              <a:t> = F) </a:t>
            </a:r>
          </a:p>
          <a:p>
            <a:pPr marL="342900" indent="-342900">
              <a:buFontTx/>
              <a:buChar char="-"/>
            </a:pPr>
            <a:endParaRPr lang="en-US" altLang="ko-KR" sz="2000" dirty="0"/>
          </a:p>
          <a:p>
            <a:r>
              <a:rPr lang="en-US" altLang="ko-KR" sz="2000" dirty="0"/>
              <a:t>write.csv(</a:t>
            </a:r>
            <a:r>
              <a:rPr lang="en-US" altLang="ko-KR" sz="2000" dirty="0" err="1"/>
              <a:t>wordurl,file</a:t>
            </a:r>
            <a:r>
              <a:rPr lang="en-US" altLang="ko-KR" sz="2000" dirty="0"/>
              <a:t>=paste0("./</a:t>
            </a:r>
            <a:r>
              <a:rPr lang="en-US" altLang="ko-KR" sz="2000" dirty="0" err="1"/>
              <a:t>Rdata</a:t>
            </a:r>
            <a:r>
              <a:rPr lang="en-US" altLang="ko-KR" sz="2000" dirty="0"/>
              <a:t>/</a:t>
            </a:r>
            <a:r>
              <a:rPr lang="en-US" altLang="ko-KR" sz="2000" dirty="0" err="1"/>
              <a:t>wordurl</a:t>
            </a:r>
            <a:r>
              <a:rPr lang="en-US" altLang="ko-KR" sz="2000" dirty="0"/>
              <a:t>",".csv"),</a:t>
            </a:r>
            <a:r>
              <a:rPr lang="en-US" altLang="ko-KR" sz="2000" dirty="0" err="1"/>
              <a:t>row.names</a:t>
            </a:r>
            <a:r>
              <a:rPr lang="en-US" altLang="ko-KR" sz="2000" dirty="0"/>
              <a:t> = F)</a:t>
            </a:r>
          </a:p>
          <a:p>
            <a:r>
              <a:rPr lang="en-US" altLang="ko-KR" sz="2000" dirty="0" err="1"/>
              <a:t>write.table</a:t>
            </a:r>
            <a:r>
              <a:rPr lang="en-US" altLang="ko-KR" sz="2000" dirty="0"/>
              <a:t>(</a:t>
            </a:r>
            <a:r>
              <a:rPr lang="en-US" altLang="ko-KR" sz="2000" dirty="0" err="1"/>
              <a:t>keywords,file</a:t>
            </a:r>
            <a:r>
              <a:rPr lang="en-US" altLang="ko-KR" sz="2000" dirty="0"/>
              <a:t>=paste0("./</a:t>
            </a:r>
            <a:r>
              <a:rPr lang="en-US" altLang="ko-KR" sz="2000" dirty="0" err="1"/>
              <a:t>Rdata</a:t>
            </a:r>
            <a:r>
              <a:rPr lang="en-US" altLang="ko-KR" sz="2000" dirty="0"/>
              <a:t>/</a:t>
            </a:r>
            <a:r>
              <a:rPr lang="en-US" altLang="ko-KR" sz="2000" dirty="0" err="1"/>
              <a:t>keywords",".csv</a:t>
            </a:r>
            <a:r>
              <a:rPr lang="en-US" altLang="ko-KR" sz="2000" dirty="0"/>
              <a:t>"),</a:t>
            </a:r>
            <a:r>
              <a:rPr lang="en-US" altLang="ko-KR" sz="2000" dirty="0" err="1"/>
              <a:t>row.names</a:t>
            </a:r>
            <a:r>
              <a:rPr lang="en-US" altLang="ko-KR" sz="2000" dirty="0"/>
              <a:t> = </a:t>
            </a:r>
            <a:r>
              <a:rPr lang="en-US" altLang="ko-KR" sz="2000" dirty="0" err="1"/>
              <a:t>F,col.names</a:t>
            </a:r>
            <a:r>
              <a:rPr lang="en-US" altLang="ko-KR" sz="2000" dirty="0"/>
              <a:t> = F)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3C7F1561-CB88-4871-9B71-DE22FA022D93}"/>
              </a:ext>
            </a:extLst>
          </p:cNvPr>
          <p:cNvGrpSpPr/>
          <p:nvPr/>
        </p:nvGrpSpPr>
        <p:grpSpPr>
          <a:xfrm>
            <a:off x="2595074" y="1663262"/>
            <a:ext cx="460546" cy="3106858"/>
            <a:chOff x="2612571" y="2676037"/>
            <a:chExt cx="754744" cy="2171734"/>
          </a:xfrm>
        </p:grpSpPr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EE0BD4EC-733C-4701-8C6D-6FF5261EDD0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12571" y="2676037"/>
              <a:ext cx="754744" cy="0"/>
            </a:xfrm>
            <a:prstGeom prst="line">
              <a:avLst/>
            </a:prstGeom>
            <a:ln w="412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41149A93-E72C-458D-8627-38F4022015FB}"/>
                </a:ext>
              </a:extLst>
            </p:cNvPr>
            <p:cNvCxnSpPr>
              <a:cxnSpLocks/>
            </p:cNvCxnSpPr>
            <p:nvPr/>
          </p:nvCxnSpPr>
          <p:spPr>
            <a:xfrm>
              <a:off x="2612571" y="2676037"/>
              <a:ext cx="0" cy="2171734"/>
            </a:xfrm>
            <a:prstGeom prst="line">
              <a:avLst/>
            </a:prstGeom>
            <a:ln w="412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5F7E8EB1-A0CD-4485-B41E-7149724EDA7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12573" y="4838665"/>
              <a:ext cx="108257" cy="0"/>
            </a:xfrm>
            <a:prstGeom prst="line">
              <a:avLst/>
            </a:prstGeom>
            <a:ln w="412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97841BE-57C1-4F1F-BC74-D3854AA76024}"/>
              </a:ext>
            </a:extLst>
          </p:cNvPr>
          <p:cNvSpPr/>
          <p:nvPr/>
        </p:nvSpPr>
        <p:spPr>
          <a:xfrm>
            <a:off x="3076160" y="1508760"/>
            <a:ext cx="8353840" cy="906942"/>
          </a:xfrm>
          <a:prstGeom prst="rect">
            <a:avLst/>
          </a:prstGeom>
          <a:ln w="412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44DC44D-A823-467F-93D0-3CEB92ED9CCB}"/>
              </a:ext>
            </a:extLst>
          </p:cNvPr>
          <p:cNvSpPr txBox="1"/>
          <p:nvPr/>
        </p:nvSpPr>
        <p:spPr>
          <a:xfrm>
            <a:off x="2688933" y="4557038"/>
            <a:ext cx="93934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- Csv</a:t>
            </a:r>
            <a:r>
              <a:rPr lang="ko-KR" altLang="en-US" sz="2000" dirty="0"/>
              <a:t>파일 저장할 </a:t>
            </a:r>
            <a:r>
              <a:rPr lang="en-US" altLang="ko-KR" sz="2000" dirty="0" err="1"/>
              <a:t>Rdata</a:t>
            </a:r>
            <a:r>
              <a:rPr lang="en-US" altLang="ko-KR" sz="2000" dirty="0"/>
              <a:t> </a:t>
            </a:r>
            <a:r>
              <a:rPr lang="ko-KR" altLang="en-US" sz="2000" dirty="0"/>
              <a:t>디렉토리 생성</a:t>
            </a:r>
            <a:endParaRPr lang="en-US" altLang="ko-KR" sz="2000" dirty="0"/>
          </a:p>
          <a:p>
            <a:r>
              <a:rPr lang="en-US" altLang="ko-KR" sz="2000" dirty="0"/>
              <a:t>- </a:t>
            </a:r>
            <a:r>
              <a:rPr lang="en-US" altLang="ko-KR" sz="2000" dirty="0" err="1"/>
              <a:t>Wordurl</a:t>
            </a:r>
            <a:r>
              <a:rPr lang="en-US" altLang="ko-KR" sz="2000" dirty="0"/>
              <a:t> </a:t>
            </a:r>
            <a:r>
              <a:rPr lang="ko-KR" altLang="en-US" sz="2000" dirty="0"/>
              <a:t>과 </a:t>
            </a:r>
            <a:r>
              <a:rPr lang="en-US" altLang="ko-KR" sz="2000" dirty="0"/>
              <a:t>keywords</a:t>
            </a:r>
            <a:r>
              <a:rPr lang="ko-KR" altLang="en-US" sz="2000" dirty="0"/>
              <a:t>를 각각의 </a:t>
            </a:r>
            <a:r>
              <a:rPr lang="en-US" altLang="ko-KR" sz="2000" dirty="0"/>
              <a:t>csv</a:t>
            </a:r>
            <a:r>
              <a:rPr lang="ko-KR" altLang="en-US" sz="2000" dirty="0"/>
              <a:t>파일로 저장</a:t>
            </a: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34877184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AB249F36-4734-49CF-B488-2FBE0216B98B}"/>
              </a:ext>
            </a:extLst>
          </p:cNvPr>
          <p:cNvSpPr/>
          <p:nvPr/>
        </p:nvSpPr>
        <p:spPr>
          <a:xfrm>
            <a:off x="19397" y="0"/>
            <a:ext cx="228395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01DA1B3C-250D-462E-A6DA-261C4CD4FB65}"/>
              </a:ext>
            </a:extLst>
          </p:cNvPr>
          <p:cNvSpPr txBox="1">
            <a:spLocks/>
          </p:cNvSpPr>
          <p:nvPr/>
        </p:nvSpPr>
        <p:spPr>
          <a:xfrm>
            <a:off x="-245035" y="4043069"/>
            <a:ext cx="12783670" cy="217054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40000"/>
              </a:lnSpc>
            </a:pPr>
            <a:r>
              <a:rPr lang="en-US" altLang="ko-KR" sz="2800" b="1" dirty="0">
                <a:solidFill>
                  <a:schemeClr val="bg1"/>
                </a:solidFill>
                <a:latin typeface="Algerian" panose="04020705040A02060702" pitchFamily="82" charset="0"/>
              </a:rPr>
              <a:t>Open eyes</a:t>
            </a:r>
            <a:endParaRPr lang="ko-KR" altLang="en-US" sz="2800" b="1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4EAB8E51-E5C9-4C02-B14D-82F294C6C4BD}"/>
              </a:ext>
            </a:extLst>
          </p:cNvPr>
          <p:cNvSpPr txBox="1">
            <a:spLocks/>
          </p:cNvSpPr>
          <p:nvPr/>
        </p:nvSpPr>
        <p:spPr>
          <a:xfrm>
            <a:off x="5173632" y="3325252"/>
            <a:ext cx="1278367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40000"/>
              </a:lnSpc>
            </a:pPr>
            <a:br>
              <a:rPr lang="en-US" altLang="ko-KR" sz="1600" b="1" dirty="0">
                <a:latin typeface="+mj-ea"/>
              </a:rPr>
            </a:br>
            <a:r>
              <a:rPr lang="en-US" altLang="ko-KR" sz="1600" b="1" dirty="0">
                <a:latin typeface="+mj-ea"/>
              </a:rPr>
              <a:t> </a:t>
            </a:r>
            <a:endParaRPr lang="ko-KR" altLang="en-US" sz="1600" b="1" dirty="0">
              <a:latin typeface="+mj-e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0D5AC27-F291-4FAB-A3C3-610AE123946F}"/>
              </a:ext>
            </a:extLst>
          </p:cNvPr>
          <p:cNvSpPr txBox="1"/>
          <p:nvPr/>
        </p:nvSpPr>
        <p:spPr>
          <a:xfrm>
            <a:off x="-48231" y="503627"/>
            <a:ext cx="23843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atin typeface="Franklin Gothic Demi Cond" panose="020B0706030402020204" pitchFamily="34" charset="0"/>
                <a:ea typeface="+mj-ea"/>
                <a:cs typeface="+mj-cs"/>
              </a:rPr>
              <a:t>개발 내역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E0199C0-60A2-4C09-9B02-78EC2C205B3B}"/>
              </a:ext>
            </a:extLst>
          </p:cNvPr>
          <p:cNvSpPr txBox="1"/>
          <p:nvPr/>
        </p:nvSpPr>
        <p:spPr>
          <a:xfrm>
            <a:off x="11261035" y="6351104"/>
            <a:ext cx="496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11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A40CE9-19A1-433E-97EA-B48D50FEC5A5}"/>
              </a:ext>
            </a:extLst>
          </p:cNvPr>
          <p:cNvSpPr txBox="1"/>
          <p:nvPr/>
        </p:nvSpPr>
        <p:spPr>
          <a:xfrm>
            <a:off x="8275756" y="-21529"/>
            <a:ext cx="3916244" cy="450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실시간 국내 인터넷 뉴스 빅데이터 수집</a:t>
            </a:r>
            <a:endParaRPr lang="en-US" altLang="ko-KR" sz="1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7117886" y="-3027788"/>
            <a:ext cx="754744" cy="2171734"/>
            <a:chOff x="2612571" y="2676037"/>
            <a:chExt cx="754744" cy="2171734"/>
          </a:xfrm>
        </p:grpSpPr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5ED19942-3A07-488B-8198-65ECDB4925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12571" y="2676037"/>
              <a:ext cx="754744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DB2937F2-E19F-4168-B051-BD8BA653038F}"/>
                </a:ext>
              </a:extLst>
            </p:cNvPr>
            <p:cNvCxnSpPr>
              <a:cxnSpLocks/>
            </p:cNvCxnSpPr>
            <p:nvPr/>
          </p:nvCxnSpPr>
          <p:spPr>
            <a:xfrm>
              <a:off x="2612571" y="2676037"/>
              <a:ext cx="0" cy="2171734"/>
            </a:xfrm>
            <a:prstGeom prst="lin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EE3DB251-6F42-478A-A201-51B1D7930D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12573" y="4838665"/>
              <a:ext cx="267787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pic>
        <p:nvPicPr>
          <p:cNvPr id="2" name="동영상">
            <a:hlinkClick r:id="" action="ppaction://media"/>
            <a:extLst>
              <a:ext uri="{FF2B5EF4-FFF2-40B4-BE49-F238E27FC236}">
                <a16:creationId xmlns:a16="http://schemas.microsoft.com/office/drawing/2014/main" id="{E1426BDD-52B1-42F9-8FD1-458891B99F6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70975" y="1007100"/>
            <a:ext cx="9554607" cy="5206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01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611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AB249F36-4734-49CF-B488-2FBE0216B98B}"/>
              </a:ext>
            </a:extLst>
          </p:cNvPr>
          <p:cNvSpPr/>
          <p:nvPr/>
        </p:nvSpPr>
        <p:spPr>
          <a:xfrm>
            <a:off x="19397" y="0"/>
            <a:ext cx="228395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0D5AC27-F291-4FAB-A3C3-610AE123946F}"/>
              </a:ext>
            </a:extLst>
          </p:cNvPr>
          <p:cNvSpPr txBox="1"/>
          <p:nvPr/>
        </p:nvSpPr>
        <p:spPr>
          <a:xfrm>
            <a:off x="-48231" y="503627"/>
            <a:ext cx="23843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latin typeface="Franklin Gothic Demi Cond" panose="020B0706030402020204" pitchFamily="34" charset="0"/>
                <a:ea typeface="+mj-ea"/>
                <a:cs typeface="+mj-cs"/>
              </a:rPr>
              <a:t>향후 개발 목표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E0199C0-60A2-4C09-9B02-78EC2C205B3B}"/>
              </a:ext>
            </a:extLst>
          </p:cNvPr>
          <p:cNvSpPr txBox="1"/>
          <p:nvPr/>
        </p:nvSpPr>
        <p:spPr>
          <a:xfrm>
            <a:off x="11261035" y="6351104"/>
            <a:ext cx="496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A40CE9-19A1-433E-97EA-B48D50FEC5A5}"/>
              </a:ext>
            </a:extLst>
          </p:cNvPr>
          <p:cNvSpPr txBox="1"/>
          <p:nvPr/>
        </p:nvSpPr>
        <p:spPr>
          <a:xfrm>
            <a:off x="8275756" y="-21529"/>
            <a:ext cx="3916244" cy="450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실시간 국내 인터넷 뉴스 빅데이터 수집</a:t>
            </a:r>
            <a:endParaRPr lang="en-US" altLang="ko-KR" sz="1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7117886" y="-3027788"/>
            <a:ext cx="754744" cy="2171734"/>
            <a:chOff x="2612571" y="2676037"/>
            <a:chExt cx="754744" cy="2171734"/>
          </a:xfrm>
        </p:grpSpPr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5ED19942-3A07-488B-8198-65ECDB4925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12571" y="2676037"/>
              <a:ext cx="754744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DB2937F2-E19F-4168-B051-BD8BA653038F}"/>
                </a:ext>
              </a:extLst>
            </p:cNvPr>
            <p:cNvCxnSpPr>
              <a:cxnSpLocks/>
            </p:cNvCxnSpPr>
            <p:nvPr/>
          </p:nvCxnSpPr>
          <p:spPr>
            <a:xfrm>
              <a:off x="2612571" y="2676037"/>
              <a:ext cx="0" cy="2171734"/>
            </a:xfrm>
            <a:prstGeom prst="lin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EE3DB251-6F42-478A-A201-51B1D7930D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12573" y="4838665"/>
              <a:ext cx="267787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8" name="TextBox 27"/>
          <p:cNvSpPr txBox="1"/>
          <p:nvPr/>
        </p:nvSpPr>
        <p:spPr>
          <a:xfrm>
            <a:off x="3689250" y="1838254"/>
            <a:ext cx="939348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ko-KR" sz="2400" dirty="0"/>
              <a:t>JAVA :</a:t>
            </a:r>
            <a:r>
              <a:rPr lang="ko-KR" altLang="en-US" sz="2400" dirty="0"/>
              <a:t> </a:t>
            </a:r>
            <a:r>
              <a:rPr lang="en-US" altLang="ko-KR" sz="2400" dirty="0"/>
              <a:t>GUI </a:t>
            </a:r>
            <a:r>
              <a:rPr lang="ko-KR" altLang="en-US" sz="2400" dirty="0"/>
              <a:t>보완 및 기능 구현</a:t>
            </a:r>
            <a:endParaRPr lang="en-US" altLang="ko-KR" sz="2400" dirty="0"/>
          </a:p>
          <a:p>
            <a:pPr marL="342900" indent="-342900">
              <a:buFontTx/>
              <a:buChar char="-"/>
            </a:pPr>
            <a:endParaRPr lang="en-US" altLang="ko-KR" sz="2400" dirty="0"/>
          </a:p>
          <a:p>
            <a:pPr marL="342900" indent="-342900">
              <a:buFontTx/>
              <a:buChar char="-"/>
            </a:pPr>
            <a:r>
              <a:rPr lang="en-US" altLang="ko-KR" sz="2400" dirty="0"/>
              <a:t>R : </a:t>
            </a:r>
            <a:r>
              <a:rPr lang="ko-KR" altLang="en-US" sz="2400" dirty="0"/>
              <a:t>키워드 별 언론사 추출 기능 구현</a:t>
            </a:r>
            <a:endParaRPr lang="en-US" altLang="ko-KR" sz="2400" dirty="0"/>
          </a:p>
          <a:p>
            <a:endParaRPr lang="en-US" altLang="ko-KR" sz="2400" dirty="0"/>
          </a:p>
          <a:p>
            <a:r>
              <a:rPr lang="en-US" altLang="ko-KR" sz="2400" dirty="0"/>
              <a:t>- Raspberry pi : </a:t>
            </a:r>
            <a:r>
              <a:rPr lang="ko-KR" altLang="en-US" sz="2400" dirty="0" err="1"/>
              <a:t>라즈베리파이</a:t>
            </a:r>
            <a:r>
              <a:rPr lang="ko-KR" altLang="en-US" sz="2400" dirty="0"/>
              <a:t> </a:t>
            </a:r>
            <a:r>
              <a:rPr lang="en-US" altLang="ko-KR" sz="2400" dirty="0"/>
              <a:t>3</a:t>
            </a:r>
            <a:r>
              <a:rPr lang="ko-KR" altLang="en-US" sz="2400" dirty="0"/>
              <a:t> </a:t>
            </a:r>
            <a:r>
              <a:rPr lang="en-US" altLang="ko-KR" sz="2400" dirty="0"/>
              <a:t>B</a:t>
            </a:r>
            <a:r>
              <a:rPr lang="ko-KR" altLang="en-US" sz="2400" dirty="0"/>
              <a:t> 활용 클러스터 구축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37910318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AB249F36-4734-49CF-B488-2FBE0216B98B}"/>
              </a:ext>
            </a:extLst>
          </p:cNvPr>
          <p:cNvSpPr/>
          <p:nvPr/>
        </p:nvSpPr>
        <p:spPr>
          <a:xfrm>
            <a:off x="10161" y="0"/>
            <a:ext cx="228395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01DA1B3C-250D-462E-A6DA-261C4CD4FB65}"/>
              </a:ext>
            </a:extLst>
          </p:cNvPr>
          <p:cNvSpPr txBox="1">
            <a:spLocks/>
          </p:cNvSpPr>
          <p:nvPr/>
        </p:nvSpPr>
        <p:spPr>
          <a:xfrm>
            <a:off x="-295835" y="4034757"/>
            <a:ext cx="12783670" cy="217054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40000"/>
              </a:lnSpc>
            </a:pPr>
            <a:r>
              <a:rPr lang="en-US" altLang="ko-KR" sz="2800" b="1" dirty="0">
                <a:solidFill>
                  <a:schemeClr val="bg1"/>
                </a:solidFill>
                <a:latin typeface="Algerian" panose="04020705040A02060702" pitchFamily="82" charset="0"/>
              </a:rPr>
              <a:t>Open eyes</a:t>
            </a:r>
            <a:endParaRPr lang="ko-KR" altLang="en-US" sz="2800" b="1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4EAB8E51-E5C9-4C02-B14D-82F294C6C4BD}"/>
              </a:ext>
            </a:extLst>
          </p:cNvPr>
          <p:cNvSpPr txBox="1">
            <a:spLocks/>
          </p:cNvSpPr>
          <p:nvPr/>
        </p:nvSpPr>
        <p:spPr>
          <a:xfrm>
            <a:off x="5173632" y="3325252"/>
            <a:ext cx="1278367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40000"/>
              </a:lnSpc>
            </a:pPr>
            <a:br>
              <a:rPr lang="en-US" altLang="ko-KR" sz="1600" b="1" dirty="0">
                <a:latin typeface="+mj-ea"/>
              </a:rPr>
            </a:br>
            <a:r>
              <a:rPr lang="en-US" altLang="ko-KR" sz="1600" b="1" dirty="0">
                <a:latin typeface="+mj-ea"/>
              </a:rPr>
              <a:t> </a:t>
            </a:r>
            <a:endParaRPr lang="ko-KR" altLang="en-US" sz="1600" b="1" dirty="0">
              <a:latin typeface="+mj-e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0D5AC27-F291-4FAB-A3C3-610AE123946F}"/>
              </a:ext>
            </a:extLst>
          </p:cNvPr>
          <p:cNvSpPr txBox="1"/>
          <p:nvPr/>
        </p:nvSpPr>
        <p:spPr>
          <a:xfrm>
            <a:off x="-48231" y="503627"/>
            <a:ext cx="23843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atin typeface="Franklin Gothic Demi Cond" panose="020B0706030402020204" pitchFamily="34" charset="0"/>
                <a:ea typeface="+mj-ea"/>
                <a:cs typeface="+mj-cs"/>
              </a:rPr>
              <a:t>재료 주문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E0199C0-60A2-4C09-9B02-78EC2C205B3B}"/>
              </a:ext>
            </a:extLst>
          </p:cNvPr>
          <p:cNvSpPr txBox="1"/>
          <p:nvPr/>
        </p:nvSpPr>
        <p:spPr>
          <a:xfrm>
            <a:off x="11261035" y="6351104"/>
            <a:ext cx="496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13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72A3FC5-B877-43C4-840E-16B18AE1333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79762" y="158229"/>
            <a:ext cx="7874166" cy="593906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C30B703-D208-45A2-A18C-4F003012C98E}"/>
              </a:ext>
            </a:extLst>
          </p:cNvPr>
          <p:cNvSpPr txBox="1"/>
          <p:nvPr/>
        </p:nvSpPr>
        <p:spPr>
          <a:xfrm>
            <a:off x="8275756" y="-21529"/>
            <a:ext cx="3916244" cy="450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실시간 국내 인터넷 뉴스 빅데이터 수집</a:t>
            </a:r>
            <a:endParaRPr lang="en-US" altLang="ko-KR" sz="1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979762" y="6092385"/>
            <a:ext cx="4005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hlinkClick r:id="rId3"/>
              </a:rPr>
              <a:t>http://www.devicemart.co.kr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240767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AB249F36-4734-49CF-B488-2FBE0216B98B}"/>
              </a:ext>
            </a:extLst>
          </p:cNvPr>
          <p:cNvSpPr/>
          <p:nvPr/>
        </p:nvSpPr>
        <p:spPr>
          <a:xfrm>
            <a:off x="10161" y="0"/>
            <a:ext cx="228395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01DA1B3C-250D-462E-A6DA-261C4CD4FB65}"/>
              </a:ext>
            </a:extLst>
          </p:cNvPr>
          <p:cNvSpPr txBox="1">
            <a:spLocks/>
          </p:cNvSpPr>
          <p:nvPr/>
        </p:nvSpPr>
        <p:spPr>
          <a:xfrm>
            <a:off x="-255642" y="3985352"/>
            <a:ext cx="12783670" cy="217054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40000"/>
              </a:lnSpc>
            </a:pPr>
            <a:r>
              <a:rPr lang="en-US" altLang="ko-KR" sz="2800" b="1" dirty="0">
                <a:solidFill>
                  <a:schemeClr val="bg1"/>
                </a:solidFill>
                <a:latin typeface="Algerian" panose="04020705040A02060702" pitchFamily="82" charset="0"/>
              </a:rPr>
              <a:t>Open eyes</a:t>
            </a:r>
            <a:endParaRPr lang="ko-KR" altLang="en-US" sz="2800" b="1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0D5AC27-F291-4FAB-A3C3-610AE123946F}"/>
              </a:ext>
            </a:extLst>
          </p:cNvPr>
          <p:cNvSpPr txBox="1"/>
          <p:nvPr/>
        </p:nvSpPr>
        <p:spPr>
          <a:xfrm>
            <a:off x="-48231" y="503627"/>
            <a:ext cx="23843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atin typeface="Franklin Gothic Demi Cond" panose="020B0706030402020204" pitchFamily="34" charset="0"/>
                <a:ea typeface="+mj-ea"/>
                <a:cs typeface="+mj-cs"/>
              </a:rPr>
              <a:t>재료 주문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E0199C0-60A2-4C09-9B02-78EC2C205B3B}"/>
              </a:ext>
            </a:extLst>
          </p:cNvPr>
          <p:cNvSpPr txBox="1"/>
          <p:nvPr/>
        </p:nvSpPr>
        <p:spPr>
          <a:xfrm>
            <a:off x="11261035" y="6351104"/>
            <a:ext cx="496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14</a:t>
            </a:r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34AD79D-ACFD-4994-A3A2-13AFB5EFD74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00400" y="579120"/>
            <a:ext cx="7132320" cy="5852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E53CEE7-6A9E-49AA-B41D-668DBCD448E2}"/>
              </a:ext>
            </a:extLst>
          </p:cNvPr>
          <p:cNvSpPr txBox="1"/>
          <p:nvPr/>
        </p:nvSpPr>
        <p:spPr>
          <a:xfrm>
            <a:off x="8275756" y="-21529"/>
            <a:ext cx="3916244" cy="450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실시간 국내 인터넷 뉴스 빅데이터 수집</a:t>
            </a:r>
            <a:endParaRPr lang="en-US" altLang="ko-KR" sz="1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200400" y="6068835"/>
            <a:ext cx="4005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hlinkClick r:id="rId4"/>
              </a:rPr>
              <a:t>http://www.icbanq.com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965376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AB249F36-4734-49CF-B488-2FBE0216B98B}"/>
              </a:ext>
            </a:extLst>
          </p:cNvPr>
          <p:cNvSpPr/>
          <p:nvPr/>
        </p:nvSpPr>
        <p:spPr>
          <a:xfrm>
            <a:off x="0" y="1718269"/>
            <a:ext cx="12192000" cy="198644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4EAB8E51-E5C9-4C02-B14D-82F294C6C4BD}"/>
              </a:ext>
            </a:extLst>
          </p:cNvPr>
          <p:cNvSpPr txBox="1">
            <a:spLocks/>
          </p:cNvSpPr>
          <p:nvPr/>
        </p:nvSpPr>
        <p:spPr>
          <a:xfrm>
            <a:off x="-1176368" y="693812"/>
            <a:ext cx="1278367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40000"/>
              </a:lnSpc>
            </a:pPr>
            <a:br>
              <a:rPr lang="en-US" altLang="ko-KR" sz="1600" b="1" dirty="0">
                <a:latin typeface="+mj-ea"/>
              </a:rPr>
            </a:br>
            <a:r>
              <a:rPr lang="en-US" altLang="ko-KR" sz="1600" b="1" dirty="0">
                <a:latin typeface="+mj-ea"/>
              </a:rPr>
              <a:t> </a:t>
            </a:r>
            <a:endParaRPr lang="ko-KR" altLang="en-US" sz="1600" b="1" dirty="0">
              <a:latin typeface="+mj-ea"/>
            </a:endParaRPr>
          </a:p>
        </p:txBody>
      </p:sp>
      <p:sp>
        <p:nvSpPr>
          <p:cNvPr id="18" name="제목 1">
            <a:extLst>
              <a:ext uri="{FF2B5EF4-FFF2-40B4-BE49-F238E27FC236}">
                <a16:creationId xmlns:a16="http://schemas.microsoft.com/office/drawing/2014/main" id="{7F27A22E-9D9E-41D9-86B8-B7FEEA87B7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295835" y="1281389"/>
            <a:ext cx="12783670" cy="2387600"/>
          </a:xfrm>
        </p:spPr>
        <p:txBody>
          <a:bodyPr>
            <a:noAutofit/>
          </a:bodyPr>
          <a:lstStyle/>
          <a:p>
            <a:pPr>
              <a:lnSpc>
                <a:spcPct val="140000"/>
              </a:lnSpc>
            </a:pPr>
            <a:r>
              <a:rPr lang="en-US" altLang="ko-KR" sz="9600" b="1" dirty="0">
                <a:latin typeface="Franklin Gothic Demi Cond" panose="020B0706030402020204" pitchFamily="34" charset="0"/>
              </a:rPr>
              <a:t>THANK YOU!</a:t>
            </a:r>
            <a:endParaRPr lang="ko-KR" altLang="en-US" sz="9600" b="1" dirty="0">
              <a:latin typeface="Franklin Gothic Demi Cond" panose="020B0706030402020204" pitchFamily="34" charset="0"/>
            </a:endParaRPr>
          </a:p>
        </p:txBody>
      </p:sp>
      <p:sp>
        <p:nvSpPr>
          <p:cNvPr id="19" name="제목 1">
            <a:extLst>
              <a:ext uri="{FF2B5EF4-FFF2-40B4-BE49-F238E27FC236}">
                <a16:creationId xmlns:a16="http://schemas.microsoft.com/office/drawing/2014/main" id="{98667F20-D2D7-4986-835E-3F52A86DDF1E}"/>
              </a:ext>
            </a:extLst>
          </p:cNvPr>
          <p:cNvSpPr txBox="1">
            <a:spLocks/>
          </p:cNvSpPr>
          <p:nvPr/>
        </p:nvSpPr>
        <p:spPr>
          <a:xfrm>
            <a:off x="-295835" y="4451419"/>
            <a:ext cx="12783670" cy="67870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40000"/>
              </a:lnSpc>
            </a:pPr>
            <a:r>
              <a:rPr lang="en-US" altLang="ko-KR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lgerian" panose="04020705040A02060702" pitchFamily="82" charset="0"/>
              </a:rPr>
              <a:t>Open eyes</a:t>
            </a:r>
            <a:endParaRPr lang="ko-KR" alt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63782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AB249F36-4734-49CF-B488-2FBE0216B98B}"/>
              </a:ext>
            </a:extLst>
          </p:cNvPr>
          <p:cNvSpPr/>
          <p:nvPr/>
        </p:nvSpPr>
        <p:spPr>
          <a:xfrm>
            <a:off x="-5080" y="0"/>
            <a:ext cx="12197080" cy="128016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01DA1B3C-250D-462E-A6DA-261C4CD4FB65}"/>
              </a:ext>
            </a:extLst>
          </p:cNvPr>
          <p:cNvSpPr txBox="1">
            <a:spLocks/>
          </p:cNvSpPr>
          <p:nvPr/>
        </p:nvSpPr>
        <p:spPr>
          <a:xfrm>
            <a:off x="-295835" y="4034757"/>
            <a:ext cx="12783670" cy="217054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40000"/>
              </a:lnSpc>
            </a:pPr>
            <a:r>
              <a:rPr lang="en-US" altLang="ko-KR" sz="2800" b="1" dirty="0">
                <a:solidFill>
                  <a:schemeClr val="bg1"/>
                </a:solidFill>
                <a:latin typeface="Algerian" panose="04020705040A02060702" pitchFamily="82" charset="0"/>
              </a:rPr>
              <a:t>Open eyes</a:t>
            </a:r>
            <a:endParaRPr lang="ko-KR" altLang="en-US" sz="2800" b="1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4EAB8E51-E5C9-4C02-B14D-82F294C6C4BD}"/>
              </a:ext>
            </a:extLst>
          </p:cNvPr>
          <p:cNvSpPr txBox="1">
            <a:spLocks/>
          </p:cNvSpPr>
          <p:nvPr/>
        </p:nvSpPr>
        <p:spPr>
          <a:xfrm>
            <a:off x="5173632" y="3325252"/>
            <a:ext cx="1278367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40000"/>
              </a:lnSpc>
            </a:pPr>
            <a:br>
              <a:rPr lang="en-US" altLang="ko-KR" sz="1600" b="1" dirty="0">
                <a:latin typeface="+mj-ea"/>
              </a:rPr>
            </a:br>
            <a:r>
              <a:rPr lang="en-US" altLang="ko-KR" sz="1600" b="1" dirty="0">
                <a:latin typeface="+mj-ea"/>
              </a:rPr>
              <a:t> </a:t>
            </a:r>
            <a:endParaRPr lang="ko-KR" altLang="en-US" sz="1600" b="1" dirty="0">
              <a:latin typeface="+mj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4DBB5E-1030-4B8A-816E-D324A672D8BF}"/>
              </a:ext>
            </a:extLst>
          </p:cNvPr>
          <p:cNvSpPr txBox="1"/>
          <p:nvPr/>
        </p:nvSpPr>
        <p:spPr>
          <a:xfrm>
            <a:off x="0" y="352529"/>
            <a:ext cx="23843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>
                <a:latin typeface="Franklin Gothic Demi Cond" panose="020B0706030402020204" pitchFamily="34" charset="0"/>
                <a:ea typeface="+mj-ea"/>
                <a:cs typeface="+mj-cs"/>
              </a:rPr>
              <a:t>목차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8719DB5-DB44-4A63-9973-F7272A16E283}"/>
              </a:ext>
            </a:extLst>
          </p:cNvPr>
          <p:cNvSpPr txBox="1"/>
          <p:nvPr/>
        </p:nvSpPr>
        <p:spPr>
          <a:xfrm>
            <a:off x="694614" y="1605802"/>
            <a:ext cx="11430330" cy="50283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lnSpc>
                <a:spcPct val="170000"/>
              </a:lnSpc>
              <a:buAutoNum type="arabicPeriod"/>
            </a:pPr>
            <a:r>
              <a:rPr lang="ko-KR" altLang="en-US" sz="2400" b="1" dirty="0">
                <a:latin typeface="Franklin Gothic Demi Cond" panose="020B0706030402020204" pitchFamily="34" charset="0"/>
                <a:ea typeface="+mj-ea"/>
                <a:cs typeface="+mj-cs"/>
              </a:rPr>
              <a:t>조원 소개</a:t>
            </a:r>
            <a:endParaRPr lang="en-US" altLang="ko-KR" sz="2400" b="1" dirty="0">
              <a:latin typeface="Franklin Gothic Demi Cond" panose="020B0706030402020204" pitchFamily="34" charset="0"/>
              <a:ea typeface="+mj-ea"/>
              <a:cs typeface="+mj-cs"/>
            </a:endParaRPr>
          </a:p>
          <a:p>
            <a:pPr marL="742950" indent="-742950">
              <a:lnSpc>
                <a:spcPct val="170000"/>
              </a:lnSpc>
              <a:buAutoNum type="arabicPeriod"/>
            </a:pPr>
            <a:r>
              <a:rPr lang="ko-KR" altLang="en-US" sz="2400" b="1" dirty="0">
                <a:latin typeface="Franklin Gothic Demi Cond" panose="020B0706030402020204" pitchFamily="34" charset="0"/>
                <a:ea typeface="+mj-ea"/>
                <a:cs typeface="+mj-cs"/>
              </a:rPr>
              <a:t>실시간 국내 인터넷 뉴스 빅데이터 수집 개발 흐름</a:t>
            </a:r>
            <a:endParaRPr lang="en-US" altLang="ko-KR" sz="2400" b="1" dirty="0">
              <a:latin typeface="Franklin Gothic Demi Cond" panose="020B0706030402020204" pitchFamily="34" charset="0"/>
              <a:ea typeface="+mj-ea"/>
              <a:cs typeface="+mj-cs"/>
            </a:endParaRPr>
          </a:p>
          <a:p>
            <a:pPr marL="742950" indent="-742950">
              <a:lnSpc>
                <a:spcPct val="170000"/>
              </a:lnSpc>
              <a:buAutoNum type="arabicPeriod"/>
            </a:pPr>
            <a:r>
              <a:rPr lang="ko-KR" altLang="en-US" sz="2400" b="1" dirty="0">
                <a:latin typeface="Franklin Gothic Demi Cond" panose="020B0706030402020204" pitchFamily="34" charset="0"/>
                <a:ea typeface="+mj-ea"/>
                <a:cs typeface="+mj-cs"/>
              </a:rPr>
              <a:t>실시간 국내 인터넷 뉴스 빅데이터 수집 개발 일정</a:t>
            </a:r>
            <a:endParaRPr lang="en-US" altLang="ko-KR" sz="2400" b="1" dirty="0">
              <a:latin typeface="Franklin Gothic Demi Cond" panose="020B0706030402020204" pitchFamily="34" charset="0"/>
              <a:ea typeface="+mj-ea"/>
              <a:cs typeface="+mj-cs"/>
            </a:endParaRPr>
          </a:p>
          <a:p>
            <a:pPr marL="742950" indent="-742950">
              <a:lnSpc>
                <a:spcPct val="170000"/>
              </a:lnSpc>
              <a:buAutoNum type="arabicPeriod"/>
            </a:pPr>
            <a:r>
              <a:rPr lang="ko-KR" altLang="en-US" sz="2400" b="1" dirty="0">
                <a:latin typeface="Franklin Gothic Demi Cond" panose="020B0706030402020204" pitchFamily="34" charset="0"/>
              </a:rPr>
              <a:t>실시간 국내 인터넷 뉴스 빅데이터 수집 </a:t>
            </a:r>
            <a:r>
              <a:rPr lang="ko-KR" altLang="en-US" sz="2400" b="1" dirty="0">
                <a:latin typeface="Franklin Gothic Demi Cond" panose="020B0706030402020204" pitchFamily="34" charset="0"/>
                <a:ea typeface="+mj-ea"/>
                <a:cs typeface="+mj-cs"/>
              </a:rPr>
              <a:t>개발 환경</a:t>
            </a:r>
            <a:endParaRPr lang="en-US" altLang="ko-KR" sz="2400" b="1" dirty="0">
              <a:latin typeface="Franklin Gothic Demi Cond" panose="020B0706030402020204" pitchFamily="34" charset="0"/>
              <a:ea typeface="+mj-ea"/>
              <a:cs typeface="+mj-cs"/>
            </a:endParaRPr>
          </a:p>
          <a:p>
            <a:pPr marL="742950" indent="-742950">
              <a:lnSpc>
                <a:spcPct val="170000"/>
              </a:lnSpc>
              <a:buAutoNum type="arabicPeriod"/>
            </a:pPr>
            <a:r>
              <a:rPr lang="ko-KR" altLang="en-US" sz="2400" b="1" dirty="0">
                <a:latin typeface="Franklin Gothic Demi Cond" panose="020B0706030402020204" pitchFamily="34" charset="0"/>
                <a:ea typeface="+mj-ea"/>
                <a:cs typeface="+mj-cs"/>
              </a:rPr>
              <a:t>지난주 질문 내역</a:t>
            </a:r>
            <a:endParaRPr lang="en-US" altLang="ko-KR" sz="2400" b="1" dirty="0">
              <a:latin typeface="Franklin Gothic Demi Cond" panose="020B0706030402020204" pitchFamily="34" charset="0"/>
              <a:ea typeface="+mj-ea"/>
              <a:cs typeface="+mj-cs"/>
            </a:endParaRPr>
          </a:p>
          <a:p>
            <a:pPr marL="742950" indent="-742950">
              <a:lnSpc>
                <a:spcPct val="170000"/>
              </a:lnSpc>
              <a:buAutoNum type="arabicPeriod"/>
            </a:pPr>
            <a:r>
              <a:rPr lang="en-US" altLang="ko-KR" sz="2400" b="1" dirty="0">
                <a:latin typeface="Franklin Gothic Demi Cond" panose="020B0706030402020204" pitchFamily="34" charset="0"/>
                <a:ea typeface="+mj-ea"/>
                <a:cs typeface="+mj-cs"/>
              </a:rPr>
              <a:t>9</a:t>
            </a:r>
            <a:r>
              <a:rPr lang="ko-KR" altLang="en-US" sz="2400" b="1" dirty="0">
                <a:latin typeface="Franklin Gothic Demi Cond" panose="020B0706030402020204" pitchFamily="34" charset="0"/>
                <a:ea typeface="+mj-ea"/>
                <a:cs typeface="+mj-cs"/>
              </a:rPr>
              <a:t>주차 개발 내역</a:t>
            </a:r>
            <a:endParaRPr lang="en-US" altLang="ko-KR" sz="2400" b="1" dirty="0">
              <a:latin typeface="Franklin Gothic Demi Cond" panose="020B0706030402020204" pitchFamily="34" charset="0"/>
              <a:ea typeface="+mj-ea"/>
              <a:cs typeface="+mj-cs"/>
            </a:endParaRPr>
          </a:p>
          <a:p>
            <a:pPr marL="742950" indent="-742950">
              <a:lnSpc>
                <a:spcPct val="170000"/>
              </a:lnSpc>
              <a:buAutoNum type="arabicPeriod"/>
            </a:pPr>
            <a:r>
              <a:rPr lang="ko-KR" altLang="en-US" sz="2400" b="1" dirty="0">
                <a:latin typeface="Franklin Gothic Demi Cond" panose="020B0706030402020204" pitchFamily="34" charset="0"/>
                <a:ea typeface="+mj-ea"/>
                <a:cs typeface="+mj-cs"/>
              </a:rPr>
              <a:t>향후 개발 목표</a:t>
            </a:r>
          </a:p>
          <a:p>
            <a:pPr marL="742950" indent="-742950">
              <a:lnSpc>
                <a:spcPct val="170000"/>
              </a:lnSpc>
              <a:buAutoNum type="arabicPeriod"/>
            </a:pPr>
            <a:r>
              <a:rPr lang="ko-KR" altLang="en-US" sz="2400" b="1" dirty="0">
                <a:latin typeface="Franklin Gothic Demi Cond" panose="020B0706030402020204" pitchFamily="34" charset="0"/>
                <a:ea typeface="+mj-ea"/>
                <a:cs typeface="+mj-cs"/>
              </a:rPr>
              <a:t>재료 주문</a:t>
            </a:r>
          </a:p>
        </p:txBody>
      </p:sp>
    </p:spTree>
    <p:extLst>
      <p:ext uri="{BB962C8B-B14F-4D97-AF65-F5344CB8AC3E}">
        <p14:creationId xmlns:p14="http://schemas.microsoft.com/office/powerpoint/2010/main" val="14580926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AB249F36-4734-49CF-B488-2FBE0216B98B}"/>
              </a:ext>
            </a:extLst>
          </p:cNvPr>
          <p:cNvSpPr/>
          <p:nvPr/>
        </p:nvSpPr>
        <p:spPr>
          <a:xfrm>
            <a:off x="10161" y="0"/>
            <a:ext cx="228395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01DA1B3C-250D-462E-A6DA-261C4CD4FB65}"/>
              </a:ext>
            </a:extLst>
          </p:cNvPr>
          <p:cNvSpPr txBox="1">
            <a:spLocks/>
          </p:cNvSpPr>
          <p:nvPr/>
        </p:nvSpPr>
        <p:spPr>
          <a:xfrm>
            <a:off x="-295835" y="4034757"/>
            <a:ext cx="12783670" cy="217054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40000"/>
              </a:lnSpc>
            </a:pPr>
            <a:r>
              <a:rPr lang="en-US" altLang="ko-KR" sz="2800" b="1" dirty="0">
                <a:solidFill>
                  <a:schemeClr val="bg1"/>
                </a:solidFill>
                <a:latin typeface="Algerian" panose="04020705040A02060702" pitchFamily="82" charset="0"/>
              </a:rPr>
              <a:t>Open eyes</a:t>
            </a:r>
            <a:endParaRPr lang="ko-KR" altLang="en-US" sz="2800" b="1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4EAB8E51-E5C9-4C02-B14D-82F294C6C4BD}"/>
              </a:ext>
            </a:extLst>
          </p:cNvPr>
          <p:cNvSpPr txBox="1">
            <a:spLocks/>
          </p:cNvSpPr>
          <p:nvPr/>
        </p:nvSpPr>
        <p:spPr>
          <a:xfrm>
            <a:off x="5173632" y="3325252"/>
            <a:ext cx="1278367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40000"/>
              </a:lnSpc>
            </a:pPr>
            <a:br>
              <a:rPr lang="en-US" altLang="ko-KR" sz="1600" b="1" dirty="0">
                <a:latin typeface="+mj-ea"/>
              </a:rPr>
            </a:br>
            <a:r>
              <a:rPr lang="en-US" altLang="ko-KR" sz="1600" b="1" dirty="0">
                <a:latin typeface="+mj-ea"/>
              </a:rPr>
              <a:t> </a:t>
            </a:r>
            <a:endParaRPr lang="ko-KR" altLang="en-US" sz="1600" b="1" dirty="0">
              <a:latin typeface="+mj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89179A-0019-4FCD-A66D-E07927569483}"/>
              </a:ext>
            </a:extLst>
          </p:cNvPr>
          <p:cNvSpPr txBox="1"/>
          <p:nvPr/>
        </p:nvSpPr>
        <p:spPr>
          <a:xfrm>
            <a:off x="-537480" y="508318"/>
            <a:ext cx="33492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atin typeface="Franklin Gothic Demi Cond" panose="020B0706030402020204" pitchFamily="34" charset="0"/>
                <a:ea typeface="+mj-ea"/>
                <a:cs typeface="+mj-cs"/>
              </a:rPr>
              <a:t>조원 소개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493117-2B19-436C-AAA5-1941E91A6D3A}"/>
              </a:ext>
            </a:extLst>
          </p:cNvPr>
          <p:cNvSpPr txBox="1"/>
          <p:nvPr/>
        </p:nvSpPr>
        <p:spPr>
          <a:xfrm>
            <a:off x="3748374" y="306629"/>
            <a:ext cx="8443626" cy="7899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1000"/>
              </a:lnSpc>
            </a:pPr>
            <a:r>
              <a:rPr lang="ko-KR" altLang="en-US" sz="2800" b="1" dirty="0" err="1">
                <a:latin typeface="Franklin Gothic Demi Cond" panose="020B0706030402020204" pitchFamily="34" charset="0"/>
                <a:ea typeface="+mj-ea"/>
                <a:cs typeface="+mj-cs"/>
              </a:rPr>
              <a:t>임가득</a:t>
            </a:r>
            <a:r>
              <a:rPr lang="en-US" altLang="ko-KR" sz="2800" b="1" dirty="0">
                <a:latin typeface="Franklin Gothic Demi Cond" panose="020B0706030402020204" pitchFamily="34" charset="0"/>
                <a:ea typeface="+mj-ea"/>
                <a:cs typeface="+mj-cs"/>
              </a:rPr>
              <a:t>(</a:t>
            </a:r>
            <a:r>
              <a:rPr lang="ko-KR" altLang="en-US" sz="2800" b="1" dirty="0">
                <a:latin typeface="Franklin Gothic Demi Cond" panose="020B0706030402020204" pitchFamily="34" charset="0"/>
                <a:ea typeface="+mj-ea"/>
                <a:cs typeface="+mj-cs"/>
              </a:rPr>
              <a:t>조장</a:t>
            </a:r>
            <a:r>
              <a:rPr lang="en-US" altLang="ko-KR" sz="2800" b="1" dirty="0">
                <a:latin typeface="Franklin Gothic Demi Cond" panose="020B0706030402020204" pitchFamily="34" charset="0"/>
                <a:ea typeface="+mj-ea"/>
                <a:cs typeface="+mj-cs"/>
              </a:rPr>
              <a:t>) – R</a:t>
            </a:r>
            <a:r>
              <a:rPr lang="ko-KR" altLang="en-US" sz="2800" b="1" dirty="0">
                <a:latin typeface="Franklin Gothic Demi Cond" panose="020B0706030402020204" pitchFamily="34" charset="0"/>
                <a:ea typeface="+mj-ea"/>
                <a:cs typeface="+mj-cs"/>
              </a:rPr>
              <a:t>을 이용한 데이터 수집</a:t>
            </a:r>
            <a:r>
              <a:rPr lang="en-US" altLang="ko-KR" sz="2800" b="1" dirty="0">
                <a:latin typeface="Franklin Gothic Demi Cond" panose="020B0706030402020204" pitchFamily="34" charset="0"/>
                <a:ea typeface="+mj-ea"/>
                <a:cs typeface="+mj-cs"/>
              </a:rPr>
              <a:t> </a:t>
            </a:r>
          </a:p>
          <a:p>
            <a:pPr>
              <a:lnSpc>
                <a:spcPct val="151000"/>
              </a:lnSpc>
            </a:pPr>
            <a:endParaRPr lang="en-US" altLang="ko-KR" sz="2800" b="1" dirty="0">
              <a:latin typeface="Franklin Gothic Demi Cond" panose="020B0706030402020204" pitchFamily="34" charset="0"/>
              <a:ea typeface="+mj-ea"/>
              <a:cs typeface="+mj-cs"/>
            </a:endParaRPr>
          </a:p>
          <a:p>
            <a:pPr>
              <a:lnSpc>
                <a:spcPct val="151000"/>
              </a:lnSpc>
            </a:pPr>
            <a:r>
              <a:rPr lang="ko-KR" altLang="en-US" sz="2800" b="1" dirty="0" err="1">
                <a:latin typeface="Franklin Gothic Demi Cond" panose="020B0706030402020204" pitchFamily="34" charset="0"/>
                <a:ea typeface="+mj-ea"/>
                <a:cs typeface="+mj-cs"/>
              </a:rPr>
              <a:t>이행석</a:t>
            </a:r>
            <a:r>
              <a:rPr lang="ko-KR" altLang="en-US" sz="2800" b="1" dirty="0">
                <a:latin typeface="Franklin Gothic Demi Cond" panose="020B0706030402020204" pitchFamily="34" charset="0"/>
                <a:ea typeface="+mj-ea"/>
                <a:cs typeface="+mj-cs"/>
              </a:rPr>
              <a:t> </a:t>
            </a:r>
            <a:r>
              <a:rPr lang="en-US" altLang="ko-KR" sz="2800" b="1" dirty="0">
                <a:latin typeface="Franklin Gothic Demi Cond" panose="020B0706030402020204" pitchFamily="34" charset="0"/>
                <a:ea typeface="+mj-ea"/>
                <a:cs typeface="+mj-cs"/>
              </a:rPr>
              <a:t>– R, Java </a:t>
            </a:r>
            <a:r>
              <a:rPr lang="ko-KR" altLang="en-US" sz="2800" b="1" dirty="0">
                <a:latin typeface="Franklin Gothic Demi Cond" panose="020B0706030402020204" pitchFamily="34" charset="0"/>
                <a:ea typeface="+mj-ea"/>
                <a:cs typeface="+mj-cs"/>
              </a:rPr>
              <a:t>연동</a:t>
            </a:r>
            <a:r>
              <a:rPr lang="en-US" altLang="ko-KR" sz="2800" b="1" dirty="0">
                <a:latin typeface="Franklin Gothic Demi Cond" panose="020B0706030402020204" pitchFamily="34" charset="0"/>
                <a:ea typeface="+mj-ea"/>
                <a:cs typeface="+mj-cs"/>
              </a:rPr>
              <a:t>, GUI </a:t>
            </a:r>
            <a:r>
              <a:rPr lang="ko-KR" altLang="en-US" sz="2800" b="1" dirty="0">
                <a:latin typeface="Franklin Gothic Demi Cond" panose="020B0706030402020204" pitchFamily="34" charset="0"/>
                <a:ea typeface="+mj-ea"/>
                <a:cs typeface="+mj-cs"/>
              </a:rPr>
              <a:t>설계</a:t>
            </a:r>
            <a:endParaRPr lang="en-US" altLang="ko-KR" sz="2800" b="1" dirty="0">
              <a:latin typeface="Franklin Gothic Demi Cond" panose="020B0706030402020204" pitchFamily="34" charset="0"/>
              <a:ea typeface="+mj-ea"/>
              <a:cs typeface="+mj-cs"/>
            </a:endParaRPr>
          </a:p>
          <a:p>
            <a:pPr>
              <a:lnSpc>
                <a:spcPct val="151000"/>
              </a:lnSpc>
            </a:pPr>
            <a:endParaRPr lang="en-US" altLang="ko-KR" sz="2800" b="1" dirty="0">
              <a:latin typeface="Franklin Gothic Demi Cond" panose="020B0706030402020204" pitchFamily="34" charset="0"/>
              <a:ea typeface="+mj-ea"/>
              <a:cs typeface="+mj-cs"/>
            </a:endParaRPr>
          </a:p>
          <a:p>
            <a:pPr>
              <a:lnSpc>
                <a:spcPct val="151000"/>
              </a:lnSpc>
            </a:pPr>
            <a:r>
              <a:rPr lang="ko-KR" altLang="en-US" sz="2800" b="1" dirty="0">
                <a:latin typeface="Franklin Gothic Demi Cond" panose="020B0706030402020204" pitchFamily="34" charset="0"/>
                <a:ea typeface="+mj-ea"/>
                <a:cs typeface="+mj-cs"/>
              </a:rPr>
              <a:t>전  준 </a:t>
            </a:r>
            <a:r>
              <a:rPr lang="en-US" altLang="ko-KR" sz="2800" b="1" dirty="0">
                <a:latin typeface="Franklin Gothic Demi Cond" panose="020B0706030402020204" pitchFamily="34" charset="0"/>
                <a:ea typeface="+mj-ea"/>
                <a:cs typeface="+mj-cs"/>
              </a:rPr>
              <a:t>– </a:t>
            </a:r>
            <a:r>
              <a:rPr lang="ko-KR" altLang="en-US" sz="2800" b="1" dirty="0" err="1">
                <a:latin typeface="Franklin Gothic Demi Cond" panose="020B0706030402020204" pitchFamily="34" charset="0"/>
                <a:ea typeface="+mj-ea"/>
                <a:cs typeface="+mj-cs"/>
              </a:rPr>
              <a:t>라즈베리파이</a:t>
            </a:r>
            <a:r>
              <a:rPr lang="ko-KR" altLang="en-US" sz="2800" b="1" dirty="0">
                <a:latin typeface="Franklin Gothic Demi Cond" panose="020B0706030402020204" pitchFamily="34" charset="0"/>
                <a:ea typeface="+mj-ea"/>
                <a:cs typeface="+mj-cs"/>
              </a:rPr>
              <a:t> 클러스터 제작</a:t>
            </a:r>
            <a:r>
              <a:rPr lang="en-US" altLang="ko-KR" sz="2800" b="1" dirty="0">
                <a:latin typeface="Franklin Gothic Demi Cond" panose="020B0706030402020204" pitchFamily="34" charset="0"/>
                <a:ea typeface="+mj-ea"/>
                <a:cs typeface="+mj-cs"/>
              </a:rPr>
              <a:t>, GUI </a:t>
            </a:r>
            <a:r>
              <a:rPr lang="ko-KR" altLang="en-US" sz="2800" b="1" dirty="0">
                <a:latin typeface="Franklin Gothic Demi Cond" panose="020B0706030402020204" pitchFamily="34" charset="0"/>
                <a:ea typeface="+mj-ea"/>
                <a:cs typeface="+mj-cs"/>
              </a:rPr>
              <a:t>설계</a:t>
            </a:r>
            <a:endParaRPr lang="en-US" altLang="ko-KR" sz="2800" b="1" dirty="0">
              <a:latin typeface="Franklin Gothic Demi Cond" panose="020B0706030402020204" pitchFamily="34" charset="0"/>
              <a:ea typeface="+mj-ea"/>
              <a:cs typeface="+mj-cs"/>
            </a:endParaRPr>
          </a:p>
          <a:p>
            <a:pPr>
              <a:lnSpc>
                <a:spcPct val="151000"/>
              </a:lnSpc>
            </a:pPr>
            <a:endParaRPr lang="en-US" altLang="ko-KR" sz="2800" b="1" dirty="0">
              <a:latin typeface="Franklin Gothic Demi Cond" panose="020B0706030402020204" pitchFamily="34" charset="0"/>
              <a:ea typeface="+mj-ea"/>
              <a:cs typeface="+mj-cs"/>
            </a:endParaRPr>
          </a:p>
          <a:p>
            <a:pPr>
              <a:lnSpc>
                <a:spcPct val="151000"/>
              </a:lnSpc>
            </a:pPr>
            <a:r>
              <a:rPr lang="ko-KR" altLang="en-US" sz="2800" b="1" dirty="0" err="1">
                <a:latin typeface="Franklin Gothic Demi Cond" panose="020B0706030402020204" pitchFamily="34" charset="0"/>
                <a:ea typeface="+mj-ea"/>
                <a:cs typeface="+mj-cs"/>
              </a:rPr>
              <a:t>위종영</a:t>
            </a:r>
            <a:r>
              <a:rPr lang="ko-KR" altLang="en-US" sz="2800" b="1" dirty="0">
                <a:latin typeface="Franklin Gothic Demi Cond" panose="020B0706030402020204" pitchFamily="34" charset="0"/>
                <a:ea typeface="+mj-ea"/>
                <a:cs typeface="+mj-cs"/>
              </a:rPr>
              <a:t> </a:t>
            </a:r>
            <a:r>
              <a:rPr lang="en-US" altLang="ko-KR" sz="2800" b="1" dirty="0">
                <a:latin typeface="Franklin Gothic Demi Cond" panose="020B0706030402020204" pitchFamily="34" charset="0"/>
                <a:ea typeface="+mj-ea"/>
                <a:cs typeface="+mj-cs"/>
              </a:rPr>
              <a:t>– R</a:t>
            </a:r>
            <a:r>
              <a:rPr lang="ko-KR" altLang="en-US" sz="2800" b="1" dirty="0">
                <a:latin typeface="Franklin Gothic Demi Cond" panose="020B0706030402020204" pitchFamily="34" charset="0"/>
                <a:ea typeface="+mj-ea"/>
                <a:cs typeface="+mj-cs"/>
              </a:rPr>
              <a:t>로 수집된 데이터를 </a:t>
            </a:r>
            <a:r>
              <a:rPr lang="en-US" altLang="ko-KR" sz="2800" b="1" dirty="0">
                <a:latin typeface="Franklin Gothic Demi Cond" panose="020B0706030402020204" pitchFamily="34" charset="0"/>
                <a:ea typeface="+mj-ea"/>
                <a:cs typeface="+mj-cs"/>
              </a:rPr>
              <a:t>Java</a:t>
            </a:r>
            <a:r>
              <a:rPr lang="ko-KR" altLang="en-US" sz="2800" b="1" dirty="0">
                <a:latin typeface="Franklin Gothic Demi Cond" panose="020B0706030402020204" pitchFamily="34" charset="0"/>
                <a:ea typeface="+mj-ea"/>
                <a:cs typeface="+mj-cs"/>
              </a:rPr>
              <a:t>로 가공</a:t>
            </a:r>
            <a:endParaRPr lang="en-US" altLang="ko-KR" sz="2800" b="1" dirty="0">
              <a:latin typeface="Franklin Gothic Demi Cond" panose="020B0706030402020204" pitchFamily="34" charset="0"/>
              <a:ea typeface="+mj-ea"/>
              <a:cs typeface="+mj-cs"/>
            </a:endParaRPr>
          </a:p>
          <a:p>
            <a:pPr>
              <a:lnSpc>
                <a:spcPct val="151000"/>
              </a:lnSpc>
            </a:pPr>
            <a:endParaRPr lang="en-US" altLang="ko-KR" sz="2800" b="1" dirty="0">
              <a:latin typeface="Franklin Gothic Demi Cond" panose="020B0706030402020204" pitchFamily="34" charset="0"/>
              <a:ea typeface="+mj-ea"/>
              <a:cs typeface="+mj-cs"/>
            </a:endParaRPr>
          </a:p>
          <a:p>
            <a:pPr>
              <a:lnSpc>
                <a:spcPct val="151000"/>
              </a:lnSpc>
            </a:pPr>
            <a:r>
              <a:rPr lang="ko-KR" altLang="en-US" sz="2800" b="1" dirty="0">
                <a:latin typeface="Franklin Gothic Demi Cond" panose="020B0706030402020204" pitchFamily="34" charset="0"/>
                <a:ea typeface="+mj-ea"/>
                <a:cs typeface="+mj-cs"/>
              </a:rPr>
              <a:t>신태영 </a:t>
            </a:r>
            <a:r>
              <a:rPr lang="en-US" altLang="ko-KR" sz="2800" b="1" dirty="0">
                <a:latin typeface="Franklin Gothic Demi Cond" panose="020B0706030402020204" pitchFamily="34" charset="0"/>
                <a:ea typeface="+mj-ea"/>
                <a:cs typeface="+mj-cs"/>
              </a:rPr>
              <a:t>– Java </a:t>
            </a:r>
            <a:r>
              <a:rPr lang="ko-KR" altLang="en-US" sz="2800" b="1" dirty="0">
                <a:latin typeface="Franklin Gothic Demi Cond" panose="020B0706030402020204" pitchFamily="34" charset="0"/>
                <a:ea typeface="+mj-ea"/>
                <a:cs typeface="+mj-cs"/>
              </a:rPr>
              <a:t>지원</a:t>
            </a:r>
            <a:r>
              <a:rPr lang="en-US" altLang="ko-KR" sz="2800" b="1" dirty="0">
                <a:latin typeface="Franklin Gothic Demi Cond" panose="020B0706030402020204" pitchFamily="34" charset="0"/>
                <a:ea typeface="+mj-ea"/>
                <a:cs typeface="+mj-cs"/>
              </a:rPr>
              <a:t>, </a:t>
            </a:r>
            <a:r>
              <a:rPr lang="ko-KR" altLang="en-US" sz="2800" b="1" dirty="0">
                <a:latin typeface="Franklin Gothic Demi Cond" panose="020B0706030402020204" pitchFamily="34" charset="0"/>
                <a:ea typeface="+mj-ea"/>
                <a:cs typeface="+mj-cs"/>
              </a:rPr>
              <a:t>형상관리</a:t>
            </a:r>
            <a:endParaRPr lang="en-US" altLang="ko-KR" sz="2800" b="1" dirty="0">
              <a:latin typeface="Franklin Gothic Demi Cond" panose="020B0706030402020204" pitchFamily="34" charset="0"/>
              <a:ea typeface="+mj-ea"/>
              <a:cs typeface="+mj-cs"/>
            </a:endParaRPr>
          </a:p>
          <a:p>
            <a:pPr>
              <a:lnSpc>
                <a:spcPct val="151000"/>
              </a:lnSpc>
            </a:pPr>
            <a:endParaRPr lang="en-US" altLang="ko-KR" sz="2800" b="1" dirty="0">
              <a:latin typeface="Franklin Gothic Demi Cond" panose="020B0706030402020204" pitchFamily="34" charset="0"/>
              <a:ea typeface="+mj-ea"/>
              <a:cs typeface="+mj-cs"/>
            </a:endParaRPr>
          </a:p>
          <a:p>
            <a:pPr>
              <a:lnSpc>
                <a:spcPct val="151000"/>
              </a:lnSpc>
            </a:pPr>
            <a:endParaRPr lang="en-US" altLang="ko-KR" sz="2800" b="1" dirty="0">
              <a:latin typeface="Franklin Gothic Demi Cond" panose="020B0706030402020204" pitchFamily="34" charset="0"/>
              <a:ea typeface="+mj-ea"/>
              <a:cs typeface="+mj-cs"/>
            </a:endParaRPr>
          </a:p>
          <a:p>
            <a:pPr>
              <a:lnSpc>
                <a:spcPct val="151000"/>
              </a:lnSpc>
            </a:pPr>
            <a:endParaRPr lang="en-US" altLang="ko-KR" sz="2800" b="1" dirty="0">
              <a:latin typeface="Franklin Gothic Demi Cond" panose="020B0706030402020204" pitchFamily="34" charset="0"/>
              <a:ea typeface="+mj-ea"/>
              <a:cs typeface="+mj-cs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BBF63CC-B0DA-43EE-BD40-1B8F9EDBAC7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28119" y="602354"/>
            <a:ext cx="650783" cy="88708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0756B9F-8136-4589-8E86-7362ECE37B03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28119" y="4415834"/>
            <a:ext cx="651600" cy="8856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286D727E-FF21-45BE-BFEF-3AA17F7489F6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28119" y="1874502"/>
            <a:ext cx="651600" cy="8856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867C9CB4-7754-4A51-A3DF-999B1510367C}"/>
              </a:ext>
            </a:extLst>
          </p:cNvPr>
          <p:cNvPicPr preferRelativeResize="0">
            <a:picLocks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28119" y="3145168"/>
            <a:ext cx="651600" cy="8856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48251AE-9B4E-4237-A79B-191B11E979C7}"/>
              </a:ext>
            </a:extLst>
          </p:cNvPr>
          <p:cNvSpPr txBox="1"/>
          <p:nvPr/>
        </p:nvSpPr>
        <p:spPr>
          <a:xfrm>
            <a:off x="3789679" y="901282"/>
            <a:ext cx="50672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E-mail : full7002@naver.com</a:t>
            </a:r>
          </a:p>
          <a:p>
            <a:r>
              <a:rPr lang="en-US" altLang="ko-KR" dirty="0" err="1"/>
              <a:t>Github</a:t>
            </a:r>
            <a:r>
              <a:rPr lang="en-US" altLang="ko-KR" dirty="0"/>
              <a:t> : </a:t>
            </a:r>
            <a:r>
              <a:rPr lang="en-US" altLang="ko-KR" dirty="0">
                <a:hlinkClick r:id="rId6"/>
              </a:rPr>
              <a:t>https://github.com/LimFull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DDC8025-7859-4B20-8F0E-11F2995AAB2E}"/>
              </a:ext>
            </a:extLst>
          </p:cNvPr>
          <p:cNvSpPr txBox="1"/>
          <p:nvPr/>
        </p:nvSpPr>
        <p:spPr>
          <a:xfrm>
            <a:off x="3789680" y="2182357"/>
            <a:ext cx="584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E-mail : myidlhs@naver.com</a:t>
            </a:r>
          </a:p>
          <a:p>
            <a:r>
              <a:rPr lang="en-US" altLang="ko-KR" dirty="0" err="1"/>
              <a:t>Github</a:t>
            </a:r>
            <a:r>
              <a:rPr lang="en-US" altLang="ko-KR" dirty="0"/>
              <a:t> : </a:t>
            </a:r>
            <a:r>
              <a:rPr lang="en-US" altLang="ko-KR" dirty="0">
                <a:hlinkClick r:id="rId7"/>
              </a:rPr>
              <a:t>https://github.com/LeeHangseok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8DCF9F9-AB85-4CBE-8B81-3E4716DC9143}"/>
              </a:ext>
            </a:extLst>
          </p:cNvPr>
          <p:cNvSpPr txBox="1"/>
          <p:nvPr/>
        </p:nvSpPr>
        <p:spPr>
          <a:xfrm>
            <a:off x="3789680" y="3463432"/>
            <a:ext cx="42021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E-mail : lsktm575@naver.com</a:t>
            </a:r>
          </a:p>
          <a:p>
            <a:r>
              <a:rPr lang="en-US" altLang="ko-KR" dirty="0" err="1"/>
              <a:t>Github</a:t>
            </a:r>
            <a:r>
              <a:rPr lang="en-US" altLang="ko-KR" dirty="0"/>
              <a:t> : </a:t>
            </a:r>
            <a:r>
              <a:rPr lang="en-US" altLang="ko-KR" dirty="0">
                <a:hlinkClick r:id="rId8"/>
              </a:rPr>
              <a:t>https://github.com/Joon4518</a:t>
            </a:r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EFF8A26-3E5D-4DCA-A2E4-0795AC70095B}"/>
              </a:ext>
            </a:extLst>
          </p:cNvPr>
          <p:cNvSpPr txBox="1"/>
          <p:nvPr/>
        </p:nvSpPr>
        <p:spPr>
          <a:xfrm>
            <a:off x="3789680" y="4744507"/>
            <a:ext cx="46634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E-mail : droid44@naver.com</a:t>
            </a:r>
          </a:p>
          <a:p>
            <a:r>
              <a:rPr lang="en-US" altLang="ko-KR" dirty="0" err="1"/>
              <a:t>Github</a:t>
            </a:r>
            <a:r>
              <a:rPr lang="en-US" altLang="ko-KR" dirty="0"/>
              <a:t> : </a:t>
            </a:r>
            <a:r>
              <a:rPr lang="en-US" altLang="ko-KR" dirty="0">
                <a:hlinkClick r:id="rId9"/>
              </a:rPr>
              <a:t>https://github.com/WiJongYeong</a:t>
            </a:r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60E0AD5-3E01-40D8-8B8B-4D159E46FF58}"/>
              </a:ext>
            </a:extLst>
          </p:cNvPr>
          <p:cNvSpPr txBox="1"/>
          <p:nvPr/>
        </p:nvSpPr>
        <p:spPr>
          <a:xfrm>
            <a:off x="3789680" y="6025583"/>
            <a:ext cx="45618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E-mail : sty2623@naver.com</a:t>
            </a:r>
          </a:p>
          <a:p>
            <a:r>
              <a:rPr lang="en-US" altLang="ko-KR" dirty="0" err="1"/>
              <a:t>Github</a:t>
            </a:r>
            <a:r>
              <a:rPr lang="en-US" altLang="ko-KR" dirty="0"/>
              <a:t> : </a:t>
            </a:r>
            <a:r>
              <a:rPr lang="en-US" altLang="ko-KR" dirty="0">
                <a:hlinkClick r:id="rId10"/>
              </a:rPr>
              <a:t>https://github.com/sty2623</a:t>
            </a:r>
            <a:endParaRPr lang="ko-KR" altLang="en-US" dirty="0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D3FF3A83-8B96-4C9A-BA32-285A0E864F09}"/>
              </a:ext>
            </a:extLst>
          </p:cNvPr>
          <p:cNvPicPr preferRelativeResize="0">
            <a:picLocks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28119" y="5686501"/>
            <a:ext cx="651600" cy="8856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1A94A120-0F3E-4587-8629-47F4ACEE0AEB}"/>
              </a:ext>
            </a:extLst>
          </p:cNvPr>
          <p:cNvSpPr txBox="1"/>
          <p:nvPr/>
        </p:nvSpPr>
        <p:spPr>
          <a:xfrm>
            <a:off x="11261035" y="6351104"/>
            <a:ext cx="496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9E0DA80-73A3-4F64-BAF9-0BEA40EA6B11}"/>
              </a:ext>
            </a:extLst>
          </p:cNvPr>
          <p:cNvSpPr txBox="1"/>
          <p:nvPr/>
        </p:nvSpPr>
        <p:spPr>
          <a:xfrm>
            <a:off x="8275756" y="-21529"/>
            <a:ext cx="3916244" cy="450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실시간 국내 인터넷 뉴스 빅데이터 수집</a:t>
            </a:r>
            <a:endParaRPr lang="en-US" altLang="ko-KR" sz="1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07625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AB249F36-4734-49CF-B488-2FBE0216B98B}"/>
              </a:ext>
            </a:extLst>
          </p:cNvPr>
          <p:cNvSpPr/>
          <p:nvPr/>
        </p:nvSpPr>
        <p:spPr>
          <a:xfrm>
            <a:off x="10161" y="0"/>
            <a:ext cx="228395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01DA1B3C-250D-462E-A6DA-261C4CD4FB65}"/>
              </a:ext>
            </a:extLst>
          </p:cNvPr>
          <p:cNvSpPr txBox="1">
            <a:spLocks/>
          </p:cNvSpPr>
          <p:nvPr/>
        </p:nvSpPr>
        <p:spPr>
          <a:xfrm>
            <a:off x="-295835" y="4034757"/>
            <a:ext cx="12783670" cy="217054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40000"/>
              </a:lnSpc>
            </a:pPr>
            <a:r>
              <a:rPr lang="en-US" altLang="ko-KR" sz="2800" b="1" dirty="0">
                <a:solidFill>
                  <a:schemeClr val="bg1"/>
                </a:solidFill>
                <a:latin typeface="Algerian" panose="04020705040A02060702" pitchFamily="82" charset="0"/>
              </a:rPr>
              <a:t>Open eyes</a:t>
            </a:r>
            <a:endParaRPr lang="ko-KR" altLang="en-US" sz="2800" b="1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0D5AC27-F291-4FAB-A3C3-610AE123946F}"/>
              </a:ext>
            </a:extLst>
          </p:cNvPr>
          <p:cNvSpPr txBox="1"/>
          <p:nvPr/>
        </p:nvSpPr>
        <p:spPr>
          <a:xfrm>
            <a:off x="-48231" y="503627"/>
            <a:ext cx="23843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atin typeface="Franklin Gothic Demi Cond" panose="020B0706030402020204" pitchFamily="34" charset="0"/>
                <a:ea typeface="+mj-ea"/>
                <a:cs typeface="+mj-cs"/>
              </a:rPr>
              <a:t>개발 일정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7B64EC6-5AD6-4287-82FB-340F69D456ED}"/>
              </a:ext>
            </a:extLst>
          </p:cNvPr>
          <p:cNvSpPr txBox="1"/>
          <p:nvPr/>
        </p:nvSpPr>
        <p:spPr>
          <a:xfrm>
            <a:off x="4300764" y="1500260"/>
            <a:ext cx="6824436" cy="19759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endParaRPr lang="en-US" altLang="ko-KR" sz="3600" b="1" dirty="0">
              <a:solidFill>
                <a:srgbClr val="92D050"/>
              </a:solidFill>
              <a:latin typeface="Franklin Gothic Demi Cond" panose="020B0706030402020204" pitchFamily="34" charset="0"/>
              <a:ea typeface="+mj-ea"/>
              <a:cs typeface="+mj-cs"/>
            </a:endParaRPr>
          </a:p>
          <a:p>
            <a:pPr marL="742950" indent="-742950">
              <a:lnSpc>
                <a:spcPct val="170000"/>
              </a:lnSpc>
              <a:buAutoNum type="arabicPeriod"/>
            </a:pPr>
            <a:endParaRPr lang="ko-KR" altLang="en-US" sz="3600" b="1" dirty="0">
              <a:solidFill>
                <a:srgbClr val="92D050"/>
              </a:solidFill>
              <a:latin typeface="Franklin Gothic Demi Cond" panose="020B0706030402020204" pitchFamily="34" charset="0"/>
              <a:ea typeface="+mj-ea"/>
              <a:cs typeface="+mj-cs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E0199C0-60A2-4C09-9B02-78EC2C205B3B}"/>
              </a:ext>
            </a:extLst>
          </p:cNvPr>
          <p:cNvSpPr txBox="1"/>
          <p:nvPr/>
        </p:nvSpPr>
        <p:spPr>
          <a:xfrm>
            <a:off x="11261035" y="6351104"/>
            <a:ext cx="496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</a:t>
            </a:r>
            <a:endParaRPr lang="ko-KR" altLang="en-US" dirty="0"/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2FF72794-B3DD-4D0A-AE9D-537AB294E8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1576297"/>
              </p:ext>
            </p:extLst>
          </p:nvPr>
        </p:nvGraphicFramePr>
        <p:xfrm>
          <a:off x="2916806" y="1140638"/>
          <a:ext cx="9248174" cy="3786331"/>
        </p:xfrm>
        <a:graphic>
          <a:graphicData uri="http://schemas.openxmlformats.org/drawingml/2006/table">
            <a:tbl>
              <a:tblPr/>
              <a:tblGrid>
                <a:gridCol w="2984594">
                  <a:extLst>
                    <a:ext uri="{9D8B030D-6E8A-4147-A177-3AD203B41FA5}">
                      <a16:colId xmlns:a16="http://schemas.microsoft.com/office/drawing/2014/main" val="1715612190"/>
                    </a:ext>
                  </a:extLst>
                </a:gridCol>
                <a:gridCol w="421270">
                  <a:extLst>
                    <a:ext uri="{9D8B030D-6E8A-4147-A177-3AD203B41FA5}">
                      <a16:colId xmlns:a16="http://schemas.microsoft.com/office/drawing/2014/main" val="3459442955"/>
                    </a:ext>
                  </a:extLst>
                </a:gridCol>
                <a:gridCol w="421270">
                  <a:extLst>
                    <a:ext uri="{9D8B030D-6E8A-4147-A177-3AD203B41FA5}">
                      <a16:colId xmlns:a16="http://schemas.microsoft.com/office/drawing/2014/main" val="826050547"/>
                    </a:ext>
                  </a:extLst>
                </a:gridCol>
                <a:gridCol w="447552">
                  <a:extLst>
                    <a:ext uri="{9D8B030D-6E8A-4147-A177-3AD203B41FA5}">
                      <a16:colId xmlns:a16="http://schemas.microsoft.com/office/drawing/2014/main" val="361535775"/>
                    </a:ext>
                  </a:extLst>
                </a:gridCol>
                <a:gridCol w="447552">
                  <a:extLst>
                    <a:ext uri="{9D8B030D-6E8A-4147-A177-3AD203B41FA5}">
                      <a16:colId xmlns:a16="http://schemas.microsoft.com/office/drawing/2014/main" val="3191687825"/>
                    </a:ext>
                  </a:extLst>
                </a:gridCol>
                <a:gridCol w="421270">
                  <a:extLst>
                    <a:ext uri="{9D8B030D-6E8A-4147-A177-3AD203B41FA5}">
                      <a16:colId xmlns:a16="http://schemas.microsoft.com/office/drawing/2014/main" val="2713836245"/>
                    </a:ext>
                  </a:extLst>
                </a:gridCol>
                <a:gridCol w="421270">
                  <a:extLst>
                    <a:ext uri="{9D8B030D-6E8A-4147-A177-3AD203B41FA5}">
                      <a16:colId xmlns:a16="http://schemas.microsoft.com/office/drawing/2014/main" val="925482171"/>
                    </a:ext>
                  </a:extLst>
                </a:gridCol>
                <a:gridCol w="421790">
                  <a:extLst>
                    <a:ext uri="{9D8B030D-6E8A-4147-A177-3AD203B41FA5}">
                      <a16:colId xmlns:a16="http://schemas.microsoft.com/office/drawing/2014/main" val="1503335732"/>
                    </a:ext>
                  </a:extLst>
                </a:gridCol>
                <a:gridCol w="421790">
                  <a:extLst>
                    <a:ext uri="{9D8B030D-6E8A-4147-A177-3AD203B41FA5}">
                      <a16:colId xmlns:a16="http://schemas.microsoft.com/office/drawing/2014/main" val="3568311126"/>
                    </a:ext>
                  </a:extLst>
                </a:gridCol>
                <a:gridCol w="421270">
                  <a:extLst>
                    <a:ext uri="{9D8B030D-6E8A-4147-A177-3AD203B41FA5}">
                      <a16:colId xmlns:a16="http://schemas.microsoft.com/office/drawing/2014/main" val="589539319"/>
                    </a:ext>
                  </a:extLst>
                </a:gridCol>
                <a:gridCol w="421270">
                  <a:extLst>
                    <a:ext uri="{9D8B030D-6E8A-4147-A177-3AD203B41FA5}">
                      <a16:colId xmlns:a16="http://schemas.microsoft.com/office/drawing/2014/main" val="3568881853"/>
                    </a:ext>
                  </a:extLst>
                </a:gridCol>
                <a:gridCol w="421790">
                  <a:extLst>
                    <a:ext uri="{9D8B030D-6E8A-4147-A177-3AD203B41FA5}">
                      <a16:colId xmlns:a16="http://schemas.microsoft.com/office/drawing/2014/main" val="2653004802"/>
                    </a:ext>
                  </a:extLst>
                </a:gridCol>
                <a:gridCol w="421790">
                  <a:extLst>
                    <a:ext uri="{9D8B030D-6E8A-4147-A177-3AD203B41FA5}">
                      <a16:colId xmlns:a16="http://schemas.microsoft.com/office/drawing/2014/main" val="2410372587"/>
                    </a:ext>
                  </a:extLst>
                </a:gridCol>
                <a:gridCol w="428119">
                  <a:extLst>
                    <a:ext uri="{9D8B030D-6E8A-4147-A177-3AD203B41FA5}">
                      <a16:colId xmlns:a16="http://schemas.microsoft.com/office/drawing/2014/main" val="740343249"/>
                    </a:ext>
                  </a:extLst>
                </a:gridCol>
                <a:gridCol w="725577">
                  <a:extLst>
                    <a:ext uri="{9D8B030D-6E8A-4147-A177-3AD203B41FA5}">
                      <a16:colId xmlns:a16="http://schemas.microsoft.com/office/drawing/2014/main" val="1292635697"/>
                    </a:ext>
                  </a:extLst>
                </a:gridCol>
              </a:tblGrid>
              <a:tr h="293746"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추진 내용</a:t>
                      </a:r>
                    </a:p>
                  </a:txBody>
                  <a:tcPr marL="27948" marR="27948" marT="27948" marB="27948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gridSpan="1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0" kern="1200" dirty="0" err="1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수행기간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(</a:t>
                      </a: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월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) (</a:t>
                      </a:r>
                      <a:r>
                        <a:rPr lang="ko-KR" altLang="en-US" sz="1600" b="0" kern="1200" dirty="0" err="1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계획표시</a:t>
                      </a: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 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: </a:t>
                      </a: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■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)</a:t>
                      </a:r>
                      <a:endParaRPr lang="ko-KR" altLang="en-US" sz="1600" b="0" kern="1200" dirty="0">
                        <a:solidFill>
                          <a:schemeClr val="tx1"/>
                        </a:solidFill>
                        <a:latin typeface="+mj-ea"/>
                        <a:ea typeface="+mj-ea"/>
                        <a:cs typeface="+mj-cs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1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b="0" kern="1200" dirty="0">
                        <a:solidFill>
                          <a:schemeClr val="tx1"/>
                        </a:solidFill>
                        <a:latin typeface="+mj-ea"/>
                        <a:ea typeface="+mj-ea"/>
                        <a:cs typeface="+mj-cs"/>
                      </a:endParaRPr>
                    </a:p>
                  </a:txBody>
                  <a:tcPr marL="27948" marR="27948" marT="27948" marB="27948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9875881"/>
                  </a:ext>
                </a:extLst>
              </a:tr>
              <a:tr h="29374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b="0" kern="1200" spc="-17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3 </a:t>
                      </a:r>
                      <a:r>
                        <a:rPr lang="ko-KR" altLang="en-US" sz="1600" b="0" kern="1200" spc="-17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월</a:t>
                      </a:r>
                    </a:p>
                  </a:txBody>
                  <a:tcPr marL="27948" marR="27948" marT="27948" marB="27948" anchor="ctr"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b="0" kern="1200" spc="-17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4 </a:t>
                      </a:r>
                      <a:r>
                        <a:rPr lang="ko-KR" altLang="en-US" sz="1600" b="0" kern="1200" spc="-17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월</a:t>
                      </a: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b="0" kern="1200" spc="-17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5 </a:t>
                      </a:r>
                      <a:r>
                        <a:rPr lang="ko-KR" altLang="en-US" sz="1600" b="0" kern="1200" spc="-17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월</a:t>
                      </a: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b="0" kern="1200" spc="-17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6 </a:t>
                      </a:r>
                      <a:r>
                        <a:rPr lang="ko-KR" altLang="en-US" sz="1600" b="0" kern="1200" spc="-17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월</a:t>
                      </a:r>
                    </a:p>
                  </a:txBody>
                  <a:tcPr marL="0" marR="0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613547919"/>
                  </a:ext>
                </a:extLst>
              </a:tr>
              <a:tr h="3986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 marL="27948" marR="27948" marT="27948" marB="27948" anchor="ctr"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120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120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4</a:t>
                      </a: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120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120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120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120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4</a:t>
                      </a: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120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120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120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120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4</a:t>
                      </a: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792223189"/>
                  </a:ext>
                </a:extLst>
              </a:tr>
              <a:tr h="30980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아이디어 도출</a:t>
                      </a:r>
                    </a:p>
                  </a:txBody>
                  <a:tcPr marL="27948" marR="27948" marT="27948" marB="27948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1160304"/>
                  </a:ext>
                </a:extLst>
              </a:tr>
              <a:tr h="30980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자바와 </a:t>
                      </a:r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R </a:t>
                      </a: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연동</a:t>
                      </a:r>
                    </a:p>
                  </a:txBody>
                  <a:tcPr marL="27948" marR="27948" marT="27948" marB="27948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9486054"/>
                  </a:ext>
                </a:extLst>
              </a:tr>
              <a:tr h="30980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0" kern="1200" dirty="0" err="1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크롤링</a:t>
                      </a: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 관련 기법 구축 </a:t>
                      </a:r>
                      <a:endParaRPr lang="ko-KR" altLang="en-US" sz="1600" b="0" kern="1200" dirty="0">
                        <a:solidFill>
                          <a:schemeClr val="tx1"/>
                        </a:solidFill>
                        <a:latin typeface="+mj-ea"/>
                        <a:ea typeface="+mj-ea"/>
                        <a:cs typeface="+mj-cs"/>
                      </a:endParaRPr>
                    </a:p>
                  </a:txBody>
                  <a:tcPr marL="27948" marR="27948" marT="27948" marB="27948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89623638"/>
                  </a:ext>
                </a:extLst>
              </a:tr>
              <a:tr h="30980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단어 필터링 기법 구축</a:t>
                      </a:r>
                    </a:p>
                  </a:txBody>
                  <a:tcPr marL="27948" marR="27948" marT="27948" marB="27948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3080511"/>
                  </a:ext>
                </a:extLst>
              </a:tr>
              <a:tr h="30980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kern="1200" dirty="0" err="1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라즈베리파이</a:t>
                      </a: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 클러스터 구축</a:t>
                      </a:r>
                    </a:p>
                  </a:txBody>
                  <a:tcPr marL="27948" marR="27948" marT="27948" marB="27948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+mn-ea"/>
                        <a:cs typeface="+mn-cs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0151922"/>
                  </a:ext>
                </a:extLst>
              </a:tr>
              <a:tr h="30980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0" kern="120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언론사별 뉴스 열람 구현</a:t>
                      </a:r>
                    </a:p>
                  </a:txBody>
                  <a:tcPr marL="27948" marR="27948" marT="27948" marB="27948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19451080"/>
                  </a:ext>
                </a:extLst>
              </a:tr>
              <a:tr h="30980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자바 </a:t>
                      </a:r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GUI </a:t>
                      </a: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구현</a:t>
                      </a:r>
                    </a:p>
                  </a:txBody>
                  <a:tcPr marL="27948" marR="27948" marT="27948" marB="27948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18870259"/>
                  </a:ext>
                </a:extLst>
              </a:tr>
              <a:tr h="30980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테스트</a:t>
                      </a:r>
                    </a:p>
                  </a:txBody>
                  <a:tcPr marL="27948" marR="27948" marT="27948" marB="27948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6388512"/>
                  </a:ext>
                </a:extLst>
              </a:tr>
              <a:tr h="30980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유지보수</a:t>
                      </a:r>
                    </a:p>
                  </a:txBody>
                  <a:tcPr marL="27948" marR="27948" marT="27948" marB="27948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23785872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F752675D-22EC-45F9-9940-58BDCDF8E82A}"/>
              </a:ext>
            </a:extLst>
          </p:cNvPr>
          <p:cNvSpPr txBox="1"/>
          <p:nvPr/>
        </p:nvSpPr>
        <p:spPr>
          <a:xfrm>
            <a:off x="8275756" y="-21529"/>
            <a:ext cx="3916244" cy="450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실시간 국내 인터넷 뉴스 빅데이터 수집</a:t>
            </a:r>
            <a:endParaRPr lang="en-US" altLang="ko-KR" sz="1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29739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AB249F36-4734-49CF-B488-2FBE0216B98B}"/>
              </a:ext>
            </a:extLst>
          </p:cNvPr>
          <p:cNvSpPr/>
          <p:nvPr/>
        </p:nvSpPr>
        <p:spPr>
          <a:xfrm>
            <a:off x="10161" y="0"/>
            <a:ext cx="228395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01DA1B3C-250D-462E-A6DA-261C4CD4FB65}"/>
              </a:ext>
            </a:extLst>
          </p:cNvPr>
          <p:cNvSpPr txBox="1">
            <a:spLocks/>
          </p:cNvSpPr>
          <p:nvPr/>
        </p:nvSpPr>
        <p:spPr>
          <a:xfrm>
            <a:off x="-295835" y="4034757"/>
            <a:ext cx="12783670" cy="217054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40000"/>
              </a:lnSpc>
            </a:pPr>
            <a:r>
              <a:rPr lang="en-US" altLang="ko-KR" sz="2800" b="1" dirty="0">
                <a:solidFill>
                  <a:schemeClr val="bg1"/>
                </a:solidFill>
                <a:latin typeface="Algerian" panose="04020705040A02060702" pitchFamily="82" charset="0"/>
              </a:rPr>
              <a:t>Open eyes</a:t>
            </a:r>
            <a:endParaRPr lang="ko-KR" altLang="en-US" sz="2800" b="1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4EAB8E51-E5C9-4C02-B14D-82F294C6C4BD}"/>
              </a:ext>
            </a:extLst>
          </p:cNvPr>
          <p:cNvSpPr txBox="1">
            <a:spLocks/>
          </p:cNvSpPr>
          <p:nvPr/>
        </p:nvSpPr>
        <p:spPr>
          <a:xfrm>
            <a:off x="5241365" y="3316297"/>
            <a:ext cx="1278367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40000"/>
              </a:lnSpc>
            </a:pPr>
            <a:br>
              <a:rPr lang="en-US" altLang="ko-KR" sz="1600" b="1" dirty="0">
                <a:latin typeface="+mj-ea"/>
              </a:rPr>
            </a:br>
            <a:r>
              <a:rPr lang="en-US" altLang="ko-KR" sz="1600" b="1" dirty="0">
                <a:latin typeface="+mj-ea"/>
              </a:rPr>
              <a:t> </a:t>
            </a:r>
            <a:endParaRPr lang="ko-KR" altLang="en-US" sz="1600" b="1" dirty="0">
              <a:latin typeface="+mj-e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0D5AC27-F291-4FAB-A3C3-610AE123946F}"/>
              </a:ext>
            </a:extLst>
          </p:cNvPr>
          <p:cNvSpPr txBox="1"/>
          <p:nvPr/>
        </p:nvSpPr>
        <p:spPr>
          <a:xfrm>
            <a:off x="-48231" y="503627"/>
            <a:ext cx="23843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atin typeface="Franklin Gothic Demi Cond" panose="020B0706030402020204" pitchFamily="34" charset="0"/>
                <a:ea typeface="+mj-ea"/>
                <a:cs typeface="+mj-cs"/>
              </a:rPr>
              <a:t>개발 환경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7B64EC6-5AD6-4287-82FB-340F69D456ED}"/>
              </a:ext>
            </a:extLst>
          </p:cNvPr>
          <p:cNvSpPr txBox="1"/>
          <p:nvPr/>
        </p:nvSpPr>
        <p:spPr>
          <a:xfrm>
            <a:off x="4300764" y="1500260"/>
            <a:ext cx="6824436" cy="19759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endParaRPr lang="en-US" altLang="ko-KR" sz="3600" b="1" dirty="0">
              <a:solidFill>
                <a:srgbClr val="92D050"/>
              </a:solidFill>
              <a:latin typeface="Franklin Gothic Demi Cond" panose="020B0706030402020204" pitchFamily="34" charset="0"/>
              <a:ea typeface="+mj-ea"/>
              <a:cs typeface="+mj-cs"/>
            </a:endParaRPr>
          </a:p>
          <a:p>
            <a:pPr marL="742950" indent="-742950">
              <a:lnSpc>
                <a:spcPct val="170000"/>
              </a:lnSpc>
              <a:buAutoNum type="arabicPeriod"/>
            </a:pPr>
            <a:endParaRPr lang="ko-KR" altLang="en-US" sz="3600" b="1" dirty="0">
              <a:solidFill>
                <a:srgbClr val="92D050"/>
              </a:solidFill>
              <a:latin typeface="Franklin Gothic Demi Cond" panose="020B0706030402020204" pitchFamily="34" charset="0"/>
              <a:ea typeface="+mj-ea"/>
              <a:cs typeface="+mj-cs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E0199C0-60A2-4C09-9B02-78EC2C205B3B}"/>
              </a:ext>
            </a:extLst>
          </p:cNvPr>
          <p:cNvSpPr txBox="1"/>
          <p:nvPr/>
        </p:nvSpPr>
        <p:spPr>
          <a:xfrm>
            <a:off x="11261035" y="6351104"/>
            <a:ext cx="496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A88F187-A7CF-453B-991B-F2B7DA79F3C8}"/>
              </a:ext>
            </a:extLst>
          </p:cNvPr>
          <p:cNvSpPr txBox="1"/>
          <p:nvPr/>
        </p:nvSpPr>
        <p:spPr>
          <a:xfrm>
            <a:off x="2829996" y="670811"/>
            <a:ext cx="7910321" cy="2289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r>
              <a:rPr lang="en-US" altLang="ko-KR" sz="2400" b="0" dirty="0">
                <a:solidFill>
                  <a:schemeClr val="tx1"/>
                </a:solidFill>
              </a:rPr>
              <a:t>Linux Ubuntu</a:t>
            </a:r>
            <a:r>
              <a:rPr lang="ko-KR" altLang="en-US" sz="2400" b="0" dirty="0">
                <a:solidFill>
                  <a:schemeClr val="tx1"/>
                </a:solidFill>
              </a:rPr>
              <a:t> </a:t>
            </a:r>
            <a:r>
              <a:rPr lang="en-US" altLang="ko-KR" sz="2400" b="0" dirty="0">
                <a:solidFill>
                  <a:schemeClr val="tx1"/>
                </a:solidFill>
              </a:rPr>
              <a:t>17.10</a:t>
            </a:r>
          </a:p>
          <a:p>
            <a:pPr>
              <a:lnSpc>
                <a:spcPct val="170000"/>
              </a:lnSpc>
            </a:pPr>
            <a:r>
              <a:rPr lang="en-US" altLang="ko-KR" sz="2000" dirty="0"/>
              <a:t>- </a:t>
            </a:r>
            <a:r>
              <a:rPr lang="ko-KR" altLang="en-US" sz="2000" dirty="0" err="1"/>
              <a:t>라즈베리파이가</a:t>
            </a:r>
            <a:r>
              <a:rPr lang="ko-KR" altLang="en-US" sz="2000" dirty="0"/>
              <a:t> 리눅스 기반의 운영체제인 </a:t>
            </a:r>
            <a:r>
              <a:rPr lang="ko-KR" altLang="en-US" sz="2000" dirty="0" err="1"/>
              <a:t>라즈비안을</a:t>
            </a:r>
            <a:r>
              <a:rPr lang="ko-KR" altLang="en-US" sz="2000" dirty="0"/>
              <a:t> 사용하기 </a:t>
            </a:r>
            <a:endParaRPr lang="en-US" altLang="ko-KR" sz="2000" dirty="0"/>
          </a:p>
          <a:p>
            <a:pPr>
              <a:lnSpc>
                <a:spcPct val="170000"/>
              </a:lnSpc>
            </a:pPr>
            <a:r>
              <a:rPr lang="ko-KR" altLang="en-US" sz="2000" dirty="0"/>
              <a:t> 때문에 하드웨어가 </a:t>
            </a:r>
            <a:r>
              <a:rPr lang="ko-KR" altLang="en-US" sz="2000" dirty="0" err="1"/>
              <a:t>준비됐을때</a:t>
            </a:r>
            <a:r>
              <a:rPr lang="ko-KR" altLang="en-US" sz="2000" dirty="0"/>
              <a:t> 바로 사용할 수 있도록 리눅스 </a:t>
            </a:r>
            <a:endParaRPr lang="en-US" altLang="ko-KR" sz="2000" dirty="0"/>
          </a:p>
          <a:p>
            <a:pPr>
              <a:lnSpc>
                <a:spcPct val="170000"/>
              </a:lnSpc>
            </a:pPr>
            <a:r>
              <a:rPr lang="ko-KR" altLang="en-US" sz="2000" dirty="0"/>
              <a:t> 계열인 우분투를 사용하여 개발</a:t>
            </a:r>
            <a:endParaRPr lang="en-US" altLang="ko-KR" sz="2000" b="0" dirty="0">
              <a:solidFill>
                <a:schemeClr val="tx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08008BB-0EDE-488D-8A2E-633D9CB7AA29}"/>
              </a:ext>
            </a:extLst>
          </p:cNvPr>
          <p:cNvSpPr txBox="1"/>
          <p:nvPr/>
        </p:nvSpPr>
        <p:spPr>
          <a:xfrm>
            <a:off x="2829996" y="3145087"/>
            <a:ext cx="7910321" cy="1168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r>
              <a:rPr lang="en-US" altLang="ko-KR" sz="2400" b="0" spc="-100" dirty="0">
                <a:solidFill>
                  <a:schemeClr val="tx1"/>
                </a:solidFill>
              </a:rPr>
              <a:t>Java JDK 10, </a:t>
            </a:r>
            <a:r>
              <a:rPr lang="en-US" altLang="ko-KR" sz="2400" b="0" dirty="0">
                <a:solidFill>
                  <a:schemeClr val="tx1"/>
                </a:solidFill>
              </a:rPr>
              <a:t>Eclipse Java Oxygen 4.7.2</a:t>
            </a:r>
            <a:endParaRPr lang="en-US" altLang="ko-KR" sz="2400" b="0" spc="-100" dirty="0">
              <a:solidFill>
                <a:schemeClr val="tx1"/>
              </a:solidFill>
            </a:endParaRPr>
          </a:p>
          <a:p>
            <a:pPr>
              <a:lnSpc>
                <a:spcPct val="170000"/>
              </a:lnSpc>
            </a:pPr>
            <a:r>
              <a:rPr lang="en-US" altLang="ko-KR" sz="2000" dirty="0"/>
              <a:t>- </a:t>
            </a:r>
            <a:r>
              <a:rPr lang="ko-KR" altLang="en-US" sz="2000" dirty="0"/>
              <a:t>조원들에게 가장 익숙한 개발 툴과 언어인 이클립스와 자바 사용</a:t>
            </a:r>
            <a:endParaRPr lang="en-US" altLang="ko-KR" sz="20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654EC6C-BE8D-43EC-861C-1E8985FCE61A}"/>
              </a:ext>
            </a:extLst>
          </p:cNvPr>
          <p:cNvSpPr txBox="1"/>
          <p:nvPr/>
        </p:nvSpPr>
        <p:spPr>
          <a:xfrm>
            <a:off x="2829996" y="4498029"/>
            <a:ext cx="9362004" cy="1168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r>
              <a:rPr lang="en-US" altLang="ko-KR" sz="2400" b="0" spc="-100" dirty="0">
                <a:solidFill>
                  <a:schemeClr val="tx1"/>
                </a:solidFill>
              </a:rPr>
              <a:t>R Version 3.4.4</a:t>
            </a:r>
            <a:r>
              <a:rPr lang="en-US" altLang="ko-KR" spc="-100" dirty="0"/>
              <a:t> </a:t>
            </a:r>
          </a:p>
          <a:p>
            <a:pPr>
              <a:lnSpc>
                <a:spcPct val="170000"/>
              </a:lnSpc>
            </a:pPr>
            <a:r>
              <a:rPr lang="en-US" altLang="ko-KR" sz="2000" spc="-100" dirty="0"/>
              <a:t>- </a:t>
            </a:r>
            <a:r>
              <a:rPr lang="ko-KR" altLang="en-US" sz="2000" dirty="0"/>
              <a:t>국내</a:t>
            </a:r>
            <a:r>
              <a:rPr lang="en-US" altLang="ko-KR" sz="2000" dirty="0"/>
              <a:t> </a:t>
            </a:r>
            <a:r>
              <a:rPr lang="ko-KR" altLang="en-US" sz="2000" dirty="0"/>
              <a:t>뉴스 데이터를 수집하고 가공하는데 필요한 통계 프로그램인 </a:t>
            </a:r>
            <a:r>
              <a:rPr lang="en-US" altLang="ko-KR" sz="2000" dirty="0"/>
              <a:t>R </a:t>
            </a:r>
            <a:r>
              <a:rPr lang="ko-KR" altLang="en-US" sz="2000" dirty="0"/>
              <a:t>사용</a:t>
            </a:r>
            <a:endParaRPr lang="en-US" altLang="ko-KR" sz="2000" dirty="0"/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20BD0531-4C50-4D3A-88DE-E1D1584C0DEF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54625" y="3299088"/>
            <a:ext cx="551251" cy="551251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27D3F8F7-D738-496B-A616-83D64F7A64AF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62430" y="4613823"/>
            <a:ext cx="557870" cy="559268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A5D20E89-DAF2-40B1-A6E8-9EA4AC4E1D02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05876" y="3334234"/>
            <a:ext cx="700933" cy="468322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6C924AC3-70CF-4A80-8F6D-8296767E3B74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81041" y="822032"/>
            <a:ext cx="589280" cy="49381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EFA668D-D0F2-4D11-A71C-BB9A4DC0A773}"/>
              </a:ext>
            </a:extLst>
          </p:cNvPr>
          <p:cNvSpPr txBox="1"/>
          <p:nvPr/>
        </p:nvSpPr>
        <p:spPr>
          <a:xfrm>
            <a:off x="8275756" y="-21529"/>
            <a:ext cx="3916244" cy="450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실시간 국내 인터넷 뉴스 빅데이터 수집</a:t>
            </a:r>
            <a:endParaRPr lang="en-US" altLang="ko-KR" sz="1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77399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942C80B5-4611-4831-87BF-B44737013CC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762386" y="3156247"/>
            <a:ext cx="908315" cy="1716506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AB249F36-4734-49CF-B488-2FBE0216B98B}"/>
              </a:ext>
            </a:extLst>
          </p:cNvPr>
          <p:cNvSpPr/>
          <p:nvPr/>
        </p:nvSpPr>
        <p:spPr>
          <a:xfrm>
            <a:off x="10161" y="0"/>
            <a:ext cx="228395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4EAB8E51-E5C9-4C02-B14D-82F294C6C4BD}"/>
              </a:ext>
            </a:extLst>
          </p:cNvPr>
          <p:cNvSpPr txBox="1">
            <a:spLocks/>
          </p:cNvSpPr>
          <p:nvPr/>
        </p:nvSpPr>
        <p:spPr>
          <a:xfrm>
            <a:off x="2482387" y="4899047"/>
            <a:ext cx="1278367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40000"/>
              </a:lnSpc>
            </a:pPr>
            <a:br>
              <a:rPr lang="en-US" altLang="ko-KR" sz="1600" b="1" dirty="0">
                <a:latin typeface="+mj-ea"/>
              </a:rPr>
            </a:br>
            <a:r>
              <a:rPr lang="en-US" altLang="ko-KR" sz="1600" b="1" dirty="0">
                <a:latin typeface="+mj-ea"/>
              </a:rPr>
              <a:t> </a:t>
            </a:r>
            <a:endParaRPr lang="ko-KR" altLang="en-US" sz="1600" b="1" dirty="0">
              <a:latin typeface="+mj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89179A-0019-4FCD-A66D-E07927569483}"/>
              </a:ext>
            </a:extLst>
          </p:cNvPr>
          <p:cNvSpPr txBox="1"/>
          <p:nvPr/>
        </p:nvSpPr>
        <p:spPr>
          <a:xfrm>
            <a:off x="-583754" y="500678"/>
            <a:ext cx="33492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atin typeface="Franklin Gothic Demi Cond" panose="020B0706030402020204" pitchFamily="34" charset="0"/>
                <a:ea typeface="+mj-ea"/>
                <a:cs typeface="+mj-cs"/>
              </a:rPr>
              <a:t>개발 흐름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A94A120-0F3E-4587-8629-47F4ACEE0AEB}"/>
              </a:ext>
            </a:extLst>
          </p:cNvPr>
          <p:cNvSpPr txBox="1"/>
          <p:nvPr/>
        </p:nvSpPr>
        <p:spPr>
          <a:xfrm>
            <a:off x="11261035" y="6351104"/>
            <a:ext cx="496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9E0DA80-73A3-4F64-BAF9-0BEA40EA6B11}"/>
              </a:ext>
            </a:extLst>
          </p:cNvPr>
          <p:cNvSpPr txBox="1"/>
          <p:nvPr/>
        </p:nvSpPr>
        <p:spPr>
          <a:xfrm>
            <a:off x="8275756" y="-21529"/>
            <a:ext cx="3916244" cy="450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실시간 국내 인터넷 뉴스 빅데이터 수집</a:t>
            </a:r>
            <a:endParaRPr lang="en-US" altLang="ko-KR" sz="1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C0E347E6-64F5-4707-8395-912E7F03900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43209" y="3409515"/>
            <a:ext cx="1360411" cy="1363820"/>
          </a:xfrm>
          <a:prstGeom prst="rect">
            <a:avLst/>
          </a:prstGeom>
        </p:spPr>
      </p:pic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24DA3B92-C419-4B09-9794-A63CB81325B3}"/>
              </a:ext>
            </a:extLst>
          </p:cNvPr>
          <p:cNvSpPr/>
          <p:nvPr/>
        </p:nvSpPr>
        <p:spPr>
          <a:xfrm>
            <a:off x="4522660" y="3816560"/>
            <a:ext cx="4901793" cy="632597"/>
          </a:xfrm>
          <a:prstGeom prst="rightArrow">
            <a:avLst>
              <a:gd name="adj1" fmla="val 27291"/>
              <a:gd name="adj2" fmla="val 102291"/>
            </a:avLst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ADA091A-1BB9-4773-9662-A9C02E02C4D2}"/>
              </a:ext>
            </a:extLst>
          </p:cNvPr>
          <p:cNvSpPr txBox="1"/>
          <p:nvPr/>
        </p:nvSpPr>
        <p:spPr>
          <a:xfrm>
            <a:off x="8704337" y="1831108"/>
            <a:ext cx="3020812" cy="58477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 b="1">
                <a:latin typeface="Franklin Gothic Demi Cond" panose="020B0706030402020204" pitchFamily="34" charset="0"/>
                <a:ea typeface="+mj-ea"/>
                <a:cs typeface="+mj-cs"/>
              </a:defRPr>
            </a:lvl1pPr>
          </a:lstStyle>
          <a:p>
            <a:pPr marL="357188" algn="l"/>
            <a:r>
              <a:rPr lang="ko-KR" altLang="en-US" dirty="0"/>
              <a:t>기사 제목을 선택하면</a:t>
            </a:r>
            <a:endParaRPr lang="en-US" altLang="ko-KR" dirty="0"/>
          </a:p>
          <a:p>
            <a:pPr marL="357188" algn="l"/>
            <a:r>
              <a:rPr lang="ko-KR" altLang="en-US" dirty="0"/>
              <a:t>링크를 걸어 기사 조회 가능</a:t>
            </a:r>
            <a:endParaRPr lang="en-US" altLang="ko-KR" dirty="0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9224E4B2-0372-4223-A895-E80A24DA713A}"/>
              </a:ext>
            </a:extLst>
          </p:cNvPr>
          <p:cNvSpPr/>
          <p:nvPr/>
        </p:nvSpPr>
        <p:spPr>
          <a:xfrm>
            <a:off x="8704337" y="1829211"/>
            <a:ext cx="359718" cy="359718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4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54E833D-9256-4BC1-B7D8-9F7ED08F98C4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47338" y="706869"/>
            <a:ext cx="1637166" cy="1135784"/>
          </a:xfrm>
          <a:prstGeom prst="rect">
            <a:avLst/>
          </a:prstGeom>
        </p:spPr>
      </p:pic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300CC739-53C7-46CF-90D0-18F4E733D7C0}"/>
              </a:ext>
            </a:extLst>
          </p:cNvPr>
          <p:cNvSpPr/>
          <p:nvPr/>
        </p:nvSpPr>
        <p:spPr>
          <a:xfrm rot="8230406">
            <a:off x="3886383" y="2375660"/>
            <a:ext cx="2694585" cy="632597"/>
          </a:xfrm>
          <a:prstGeom prst="rightArrow">
            <a:avLst>
              <a:gd name="adj1" fmla="val 27291"/>
              <a:gd name="adj2" fmla="val 102291"/>
            </a:avLst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화살표: 오른쪽 25">
            <a:extLst>
              <a:ext uri="{FF2B5EF4-FFF2-40B4-BE49-F238E27FC236}">
                <a16:creationId xmlns:a16="http://schemas.microsoft.com/office/drawing/2014/main" id="{87A765C5-6694-4C26-9CAC-A77E700978EF}"/>
              </a:ext>
            </a:extLst>
          </p:cNvPr>
          <p:cNvSpPr/>
          <p:nvPr/>
        </p:nvSpPr>
        <p:spPr>
          <a:xfrm rot="13240438">
            <a:off x="7187118" y="2366885"/>
            <a:ext cx="2694585" cy="632597"/>
          </a:xfrm>
          <a:prstGeom prst="rightArrow">
            <a:avLst>
              <a:gd name="adj1" fmla="val 27291"/>
              <a:gd name="adj2" fmla="val 102291"/>
            </a:avLst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A70A044-3134-479D-A5C7-9957229BA479}"/>
              </a:ext>
            </a:extLst>
          </p:cNvPr>
          <p:cNvSpPr txBox="1"/>
          <p:nvPr/>
        </p:nvSpPr>
        <p:spPr>
          <a:xfrm>
            <a:off x="3491594" y="1703862"/>
            <a:ext cx="1692378" cy="83099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Franklin Gothic Demi Cond" panose="020B0706030402020204" pitchFamily="34" charset="0"/>
                <a:ea typeface="+mj-ea"/>
                <a:cs typeface="+mj-cs"/>
              </a:rPr>
              <a:t>       인터넷에서 </a:t>
            </a:r>
            <a:endParaRPr lang="en-US" altLang="ko-KR" sz="1600" b="1" dirty="0">
              <a:latin typeface="Franklin Gothic Demi Cond" panose="020B0706030402020204" pitchFamily="34" charset="0"/>
              <a:ea typeface="+mj-ea"/>
              <a:cs typeface="+mj-cs"/>
            </a:endParaRPr>
          </a:p>
          <a:p>
            <a:r>
              <a:rPr lang="ko-KR" altLang="en-US" sz="1600" b="1" dirty="0">
                <a:latin typeface="Franklin Gothic Demi Cond" panose="020B0706030402020204" pitchFamily="34" charset="0"/>
                <a:ea typeface="+mj-ea"/>
                <a:cs typeface="+mj-cs"/>
              </a:rPr>
              <a:t>       카테고리별로 </a:t>
            </a:r>
            <a:endParaRPr lang="en-US" altLang="ko-KR" sz="1600" b="1" dirty="0">
              <a:latin typeface="Franklin Gothic Demi Cond" panose="020B0706030402020204" pitchFamily="34" charset="0"/>
              <a:ea typeface="+mj-ea"/>
              <a:cs typeface="+mj-cs"/>
            </a:endParaRPr>
          </a:p>
          <a:p>
            <a:r>
              <a:rPr lang="ko-KR" altLang="en-US" sz="1600" b="1" dirty="0">
                <a:latin typeface="Franklin Gothic Demi Cond" panose="020B0706030402020204" pitchFamily="34" charset="0"/>
                <a:ea typeface="+mj-ea"/>
                <a:cs typeface="+mj-cs"/>
              </a:rPr>
              <a:t>       뉴스 수집</a:t>
            </a:r>
            <a:endParaRPr lang="en-US" altLang="ko-KR" sz="1600" b="1" dirty="0">
              <a:latin typeface="Franklin Gothic Demi Cond" panose="020B0706030402020204" pitchFamily="34" charset="0"/>
              <a:ea typeface="+mj-ea"/>
              <a:cs typeface="+mj-cs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2EA0C870-8CCC-447C-833A-FCFB1C010853}"/>
              </a:ext>
            </a:extLst>
          </p:cNvPr>
          <p:cNvSpPr/>
          <p:nvPr/>
        </p:nvSpPr>
        <p:spPr>
          <a:xfrm>
            <a:off x="3491594" y="1714880"/>
            <a:ext cx="359718" cy="359718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1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3A417EB-2C4F-45D9-BB55-9127106D032E}"/>
              </a:ext>
            </a:extLst>
          </p:cNvPr>
          <p:cNvGrpSpPr/>
          <p:nvPr/>
        </p:nvGrpSpPr>
        <p:grpSpPr>
          <a:xfrm>
            <a:off x="4412157" y="4271433"/>
            <a:ext cx="3137331" cy="2062103"/>
            <a:chOff x="5102949" y="4330663"/>
            <a:chExt cx="3152112" cy="2078229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D2E0CBE-8D6B-4EB8-80E0-0D669E7BDBE4}"/>
                </a:ext>
              </a:extLst>
            </p:cNvPr>
            <p:cNvSpPr txBox="1"/>
            <p:nvPr/>
          </p:nvSpPr>
          <p:spPr>
            <a:xfrm>
              <a:off x="5102949" y="4330663"/>
              <a:ext cx="3152112" cy="207822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179388"/>
              <a:r>
                <a:rPr lang="ko-KR" altLang="en-US" sz="1600" b="1" dirty="0">
                  <a:latin typeface="Franklin Gothic Demi Cond" panose="020B0706030402020204" pitchFamily="34" charset="0"/>
                  <a:ea typeface="+mj-ea"/>
                  <a:cs typeface="+mj-cs"/>
                </a:rPr>
                <a:t>    </a:t>
              </a:r>
              <a:r>
                <a:rPr lang="ko-KR" altLang="en-US" sz="1400" b="1" dirty="0">
                  <a:latin typeface="Franklin Gothic Demi Cond" panose="020B0706030402020204" pitchFamily="34" charset="0"/>
                  <a:ea typeface="+mj-ea"/>
                  <a:cs typeface="+mj-cs"/>
                </a:rPr>
                <a:t>문장을 형태소별로 </a:t>
              </a:r>
              <a:endParaRPr lang="en-US" altLang="ko-KR" sz="1400" b="1" dirty="0">
                <a:latin typeface="Franklin Gothic Demi Cond" panose="020B0706030402020204" pitchFamily="34" charset="0"/>
                <a:ea typeface="+mj-ea"/>
                <a:cs typeface="+mj-cs"/>
              </a:endParaRPr>
            </a:p>
            <a:p>
              <a:pPr marL="179388"/>
              <a:r>
                <a:rPr lang="ko-KR" altLang="en-US" sz="1400" b="1" dirty="0">
                  <a:latin typeface="Franklin Gothic Demi Cond" panose="020B0706030402020204" pitchFamily="34" charset="0"/>
                  <a:ea typeface="+mj-ea"/>
                  <a:cs typeface="+mj-cs"/>
                </a:rPr>
                <a:t>    쪼갠 후 명사만 추출</a:t>
              </a:r>
              <a:endParaRPr lang="en-US" altLang="ko-KR" sz="1400" b="1" dirty="0">
                <a:latin typeface="Franklin Gothic Demi Cond" panose="020B0706030402020204" pitchFamily="34" charset="0"/>
                <a:ea typeface="+mj-ea"/>
                <a:cs typeface="+mj-cs"/>
              </a:endParaRPr>
            </a:p>
            <a:p>
              <a:pPr marL="179388"/>
              <a:r>
                <a:rPr lang="ko-KR" altLang="en-US" sz="1400" b="1" dirty="0">
                  <a:latin typeface="Franklin Gothic Demi Cond" panose="020B0706030402020204" pitchFamily="34" charset="0"/>
                  <a:ea typeface="+mj-ea"/>
                  <a:cs typeface="+mj-cs"/>
                </a:rPr>
                <a:t>   </a:t>
              </a:r>
              <a:endParaRPr lang="en-US" altLang="ko-KR" sz="1400" b="1" dirty="0">
                <a:latin typeface="Franklin Gothic Demi Cond" panose="020B0706030402020204" pitchFamily="34" charset="0"/>
                <a:ea typeface="+mj-ea"/>
                <a:cs typeface="+mj-cs"/>
              </a:endParaRPr>
            </a:p>
            <a:p>
              <a:pPr marL="179388"/>
              <a:r>
                <a:rPr lang="en-US" altLang="ko-KR" sz="1400" b="1" dirty="0">
                  <a:latin typeface="Franklin Gothic Demi Cond" panose="020B0706030402020204" pitchFamily="34" charset="0"/>
                  <a:ea typeface="+mj-ea"/>
                  <a:cs typeface="+mj-cs"/>
                </a:rPr>
                <a:t>   </a:t>
              </a:r>
              <a:r>
                <a:rPr lang="ko-KR" altLang="en-US" sz="1400" b="1" dirty="0">
                  <a:latin typeface="Franklin Gothic Demi Cond" panose="020B0706030402020204" pitchFamily="34" charset="0"/>
                  <a:ea typeface="+mj-ea"/>
                  <a:cs typeface="+mj-cs"/>
                </a:rPr>
                <a:t> 명사 등장 회수 카운트</a:t>
              </a:r>
              <a:endParaRPr lang="en-US" altLang="ko-KR" sz="1400" b="1" dirty="0">
                <a:latin typeface="Franklin Gothic Demi Cond" panose="020B0706030402020204" pitchFamily="34" charset="0"/>
                <a:ea typeface="+mj-ea"/>
                <a:cs typeface="+mj-cs"/>
              </a:endParaRPr>
            </a:p>
            <a:p>
              <a:pPr marL="179388"/>
              <a:endParaRPr lang="en-US" altLang="ko-KR" sz="1400" b="1" dirty="0">
                <a:latin typeface="Franklin Gothic Demi Cond" panose="020B0706030402020204" pitchFamily="34" charset="0"/>
                <a:ea typeface="+mj-ea"/>
                <a:cs typeface="+mj-cs"/>
              </a:endParaRPr>
            </a:p>
            <a:p>
              <a:pPr marL="179388"/>
              <a:r>
                <a:rPr lang="ko-KR" altLang="en-US" sz="1400" b="1" dirty="0">
                  <a:latin typeface="Franklin Gothic Demi Cond" panose="020B0706030402020204" pitchFamily="34" charset="0"/>
                  <a:ea typeface="+mj-ea"/>
                  <a:cs typeface="+mj-cs"/>
                </a:rPr>
                <a:t>    많이 등장한 순으로 </a:t>
              </a:r>
              <a:r>
                <a:rPr lang="en-US" altLang="ko-KR" sz="1400" b="1" dirty="0">
                  <a:latin typeface="Franklin Gothic Demi Cond" panose="020B0706030402020204" pitchFamily="34" charset="0"/>
                  <a:ea typeface="+mj-ea"/>
                  <a:cs typeface="+mj-cs"/>
                </a:rPr>
                <a:t>30</a:t>
              </a:r>
              <a:r>
                <a:rPr lang="ko-KR" altLang="en-US" sz="1400" b="1" dirty="0">
                  <a:latin typeface="Franklin Gothic Demi Cond" panose="020B0706030402020204" pitchFamily="34" charset="0"/>
                  <a:ea typeface="+mj-ea"/>
                  <a:cs typeface="+mj-cs"/>
                </a:rPr>
                <a:t>위까지 나열</a:t>
              </a:r>
              <a:endParaRPr lang="en-US" altLang="ko-KR" sz="1400" b="1" dirty="0">
                <a:latin typeface="Franklin Gothic Demi Cond" panose="020B0706030402020204" pitchFamily="34" charset="0"/>
                <a:ea typeface="+mj-ea"/>
                <a:cs typeface="+mj-cs"/>
              </a:endParaRPr>
            </a:p>
            <a:p>
              <a:pPr marL="179388"/>
              <a:endParaRPr lang="en-US" altLang="ko-KR" sz="1400" b="1" dirty="0">
                <a:latin typeface="Franklin Gothic Demi Cond" panose="020B0706030402020204" pitchFamily="34" charset="0"/>
                <a:ea typeface="+mj-ea"/>
                <a:cs typeface="+mj-cs"/>
              </a:endParaRPr>
            </a:p>
            <a:p>
              <a:pPr marL="179388"/>
              <a:r>
                <a:rPr lang="ko-KR" altLang="en-US" sz="1400" b="1" dirty="0">
                  <a:latin typeface="Franklin Gothic Demi Cond" panose="020B0706030402020204" pitchFamily="34" charset="0"/>
                  <a:ea typeface="+mj-ea"/>
                  <a:cs typeface="+mj-cs"/>
                </a:rPr>
                <a:t>    나열된 명사들을 기준으로</a:t>
              </a:r>
              <a:endParaRPr lang="en-US" altLang="ko-KR" sz="1400" b="1" dirty="0">
                <a:latin typeface="Franklin Gothic Demi Cond" panose="020B0706030402020204" pitchFamily="34" charset="0"/>
                <a:ea typeface="+mj-ea"/>
                <a:cs typeface="+mj-cs"/>
              </a:endParaRPr>
            </a:p>
            <a:p>
              <a:pPr marL="179388"/>
              <a:r>
                <a:rPr lang="ko-KR" altLang="en-US" sz="1400" b="1" dirty="0">
                  <a:latin typeface="Franklin Gothic Demi Cond" panose="020B0706030402020204" pitchFamily="34" charset="0"/>
                  <a:ea typeface="+mj-ea"/>
                  <a:cs typeface="+mj-cs"/>
                </a:rPr>
                <a:t>    </a:t>
              </a:r>
              <a:r>
                <a:rPr lang="ko-KR" altLang="en-US" sz="1400" b="1" dirty="0" err="1">
                  <a:latin typeface="Franklin Gothic Demi Cond" panose="020B0706030402020204" pitchFamily="34" charset="0"/>
                  <a:ea typeface="+mj-ea"/>
                  <a:cs typeface="+mj-cs"/>
                </a:rPr>
                <a:t>워드클라우드</a:t>
              </a:r>
              <a:r>
                <a:rPr lang="ko-KR" altLang="en-US" sz="1400" b="1" dirty="0">
                  <a:latin typeface="Franklin Gothic Demi Cond" panose="020B0706030402020204" pitchFamily="34" charset="0"/>
                  <a:ea typeface="+mj-ea"/>
                  <a:cs typeface="+mj-cs"/>
                </a:rPr>
                <a:t> 생성</a:t>
              </a:r>
              <a:endParaRPr lang="en-US" altLang="ko-KR" sz="1400" b="1" dirty="0">
                <a:latin typeface="Franklin Gothic Demi Cond" panose="020B0706030402020204" pitchFamily="34" charset="0"/>
                <a:ea typeface="+mj-ea"/>
                <a:cs typeface="+mj-cs"/>
              </a:endParaRPr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810B0EFD-ACC3-4F5D-AC97-1EA0AFE6AFD1}"/>
                </a:ext>
              </a:extLst>
            </p:cNvPr>
            <p:cNvSpPr/>
            <p:nvPr/>
          </p:nvSpPr>
          <p:spPr>
            <a:xfrm>
              <a:off x="5114579" y="4359124"/>
              <a:ext cx="359718" cy="359718"/>
            </a:xfrm>
            <a:prstGeom prst="ellipse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</a:rPr>
                <a:t>2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89AFD9F1-A0E8-4827-B9B8-763325851EF1}"/>
              </a:ext>
            </a:extLst>
          </p:cNvPr>
          <p:cNvSpPr txBox="1"/>
          <p:nvPr/>
        </p:nvSpPr>
        <p:spPr>
          <a:xfrm>
            <a:off x="7688092" y="4907357"/>
            <a:ext cx="3498029" cy="132343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 b="1">
                <a:latin typeface="Franklin Gothic Demi Cond" panose="020B0706030402020204" pitchFamily="34" charset="0"/>
                <a:ea typeface="+mj-ea"/>
                <a:cs typeface="+mj-cs"/>
              </a:defRPr>
            </a:lvl1pPr>
          </a:lstStyle>
          <a:p>
            <a:pPr marL="452438" indent="-188913" algn="l">
              <a:tabLst>
                <a:tab pos="452438" algn="l"/>
              </a:tabLst>
            </a:pPr>
            <a:r>
              <a:rPr lang="en-US" altLang="ko-KR" dirty="0"/>
              <a:t>R</a:t>
            </a:r>
            <a:r>
              <a:rPr lang="ko-KR" altLang="en-US" dirty="0"/>
              <a:t>에서 만들어진 </a:t>
            </a:r>
            <a:r>
              <a:rPr lang="ko-KR" altLang="en-US" dirty="0" err="1"/>
              <a:t>워드클라우드를</a:t>
            </a:r>
            <a:r>
              <a:rPr lang="ko-KR" altLang="en-US" dirty="0"/>
              <a:t> </a:t>
            </a:r>
            <a:endParaRPr lang="en-US" altLang="ko-KR" dirty="0"/>
          </a:p>
          <a:p>
            <a:pPr marL="452438" indent="-188913" algn="l">
              <a:tabLst>
                <a:tab pos="452438" algn="l"/>
              </a:tabLst>
            </a:pPr>
            <a:r>
              <a:rPr lang="ko-KR" altLang="en-US" dirty="0"/>
              <a:t>자바로 가져와서 출력</a:t>
            </a:r>
            <a:endParaRPr lang="en-US" altLang="ko-KR" dirty="0"/>
          </a:p>
          <a:p>
            <a:pPr marL="452438" indent="-188913" algn="l">
              <a:tabLst>
                <a:tab pos="452438" algn="l"/>
              </a:tabLst>
            </a:pPr>
            <a:endParaRPr lang="en-US" altLang="ko-KR" dirty="0"/>
          </a:p>
          <a:p>
            <a:pPr marL="452438" indent="-188913" algn="l">
              <a:tabLst>
                <a:tab pos="452438" algn="l"/>
              </a:tabLst>
            </a:pPr>
            <a:r>
              <a:rPr lang="ko-KR" altLang="en-US" dirty="0"/>
              <a:t>각 키워드 선택 시 해당 기사들을</a:t>
            </a:r>
            <a:endParaRPr lang="en-US" altLang="ko-KR" dirty="0"/>
          </a:p>
          <a:p>
            <a:pPr marL="452438" indent="-188913" algn="l">
              <a:tabLst>
                <a:tab pos="452438" algn="l"/>
              </a:tabLst>
            </a:pPr>
            <a:r>
              <a:rPr lang="ko-KR" altLang="en-US" dirty="0"/>
              <a:t>언론사 별로 보여줌</a:t>
            </a:r>
            <a:endParaRPr lang="en-US" altLang="ko-KR" dirty="0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7DB9797C-867C-4423-939E-3ABA2068FFB6}"/>
              </a:ext>
            </a:extLst>
          </p:cNvPr>
          <p:cNvSpPr/>
          <p:nvPr/>
        </p:nvSpPr>
        <p:spPr>
          <a:xfrm>
            <a:off x="7691275" y="4915918"/>
            <a:ext cx="359718" cy="359718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3</a:t>
            </a:r>
            <a:endParaRPr lang="ko-KR" alt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9175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AB249F36-4734-49CF-B488-2FBE0216B98B}"/>
              </a:ext>
            </a:extLst>
          </p:cNvPr>
          <p:cNvSpPr/>
          <p:nvPr/>
        </p:nvSpPr>
        <p:spPr>
          <a:xfrm>
            <a:off x="10161" y="0"/>
            <a:ext cx="228395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0D5AC27-F291-4FAB-A3C3-610AE123946F}"/>
              </a:ext>
            </a:extLst>
          </p:cNvPr>
          <p:cNvSpPr txBox="1"/>
          <p:nvPr/>
        </p:nvSpPr>
        <p:spPr>
          <a:xfrm>
            <a:off x="-48231" y="503627"/>
            <a:ext cx="23843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atin typeface="Franklin Gothic Demi Cond" panose="020B0706030402020204" pitchFamily="34" charset="0"/>
                <a:ea typeface="+mj-ea"/>
                <a:cs typeface="+mj-cs"/>
              </a:rPr>
              <a:t>개발 환경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37853" y="652495"/>
            <a:ext cx="6296025" cy="3872605"/>
          </a:xfrm>
          <a:prstGeom prst="rect">
            <a:avLst/>
          </a:prstGeom>
          <a:ln w="15875">
            <a:solidFill>
              <a:schemeClr val="accent1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EFA668D-D0F2-4D11-A71C-BB9A4DC0A773}"/>
              </a:ext>
            </a:extLst>
          </p:cNvPr>
          <p:cNvSpPr txBox="1"/>
          <p:nvPr/>
        </p:nvSpPr>
        <p:spPr>
          <a:xfrm>
            <a:off x="8275756" y="-21529"/>
            <a:ext cx="3916244" cy="450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실시간 국내 인터넷 뉴스 빅데이터 수집</a:t>
            </a:r>
            <a:endParaRPr lang="en-US" altLang="ko-KR" sz="1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A88F187-A7CF-453B-991B-F2B7DA79F3C8}"/>
              </a:ext>
            </a:extLst>
          </p:cNvPr>
          <p:cNvSpPr txBox="1"/>
          <p:nvPr/>
        </p:nvSpPr>
        <p:spPr>
          <a:xfrm>
            <a:off x="3160196" y="4684011"/>
            <a:ext cx="9476304" cy="15050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r>
              <a:rPr lang="ko-KR" altLang="en-US" dirty="0" err="1"/>
              <a:t>깃허브</a:t>
            </a:r>
            <a:r>
              <a:rPr lang="ko-KR" altLang="en-US" dirty="0"/>
              <a:t> 서버 </a:t>
            </a:r>
            <a:r>
              <a:rPr lang="en-US" altLang="ko-KR" dirty="0"/>
              <a:t>: </a:t>
            </a:r>
            <a:r>
              <a:rPr lang="ko-KR" altLang="en-US" dirty="0" err="1"/>
              <a:t>임가득</a:t>
            </a:r>
            <a:endParaRPr lang="en-US" altLang="ko-KR" dirty="0"/>
          </a:p>
          <a:p>
            <a:pPr>
              <a:lnSpc>
                <a:spcPct val="170000"/>
              </a:lnSpc>
            </a:pPr>
            <a:r>
              <a:rPr lang="ko-KR" altLang="en-US" dirty="0"/>
              <a:t>콜라보레이터 </a:t>
            </a:r>
            <a:r>
              <a:rPr lang="en-US" altLang="ko-KR" dirty="0"/>
              <a:t>: </a:t>
            </a:r>
            <a:r>
              <a:rPr lang="ko-KR" altLang="en-US" dirty="0"/>
              <a:t>전준</a:t>
            </a:r>
            <a:r>
              <a:rPr lang="en-US" altLang="ko-KR" dirty="0"/>
              <a:t>, </a:t>
            </a:r>
            <a:r>
              <a:rPr lang="ko-KR" altLang="en-US" dirty="0" err="1"/>
              <a:t>위종영</a:t>
            </a:r>
            <a:r>
              <a:rPr lang="en-US" altLang="ko-KR" dirty="0"/>
              <a:t>, </a:t>
            </a:r>
            <a:r>
              <a:rPr lang="ko-KR" altLang="en-US" dirty="0" err="1"/>
              <a:t>이행석</a:t>
            </a:r>
            <a:r>
              <a:rPr lang="en-US" altLang="ko-KR" dirty="0"/>
              <a:t>, </a:t>
            </a:r>
            <a:r>
              <a:rPr lang="ko-KR" altLang="en-US" dirty="0"/>
              <a:t>신태영</a:t>
            </a:r>
            <a:endParaRPr lang="en-US" altLang="ko-KR" dirty="0"/>
          </a:p>
          <a:p>
            <a:pPr>
              <a:lnSpc>
                <a:spcPct val="170000"/>
              </a:lnSpc>
            </a:pPr>
            <a:r>
              <a:rPr lang="en-US" altLang="ko-KR" dirty="0" err="1"/>
              <a:t>Git</a:t>
            </a:r>
            <a:r>
              <a:rPr lang="en-US" altLang="ko-KR" dirty="0"/>
              <a:t> Bash </a:t>
            </a:r>
            <a:r>
              <a:rPr lang="ko-KR" altLang="en-US" dirty="0"/>
              <a:t>환경에서 마스터 </a:t>
            </a:r>
            <a:r>
              <a:rPr lang="ko-KR" altLang="en-US" dirty="0" err="1"/>
              <a:t>브랜치와</a:t>
            </a:r>
            <a:r>
              <a:rPr lang="ko-KR" altLang="en-US" dirty="0"/>
              <a:t> 각자 </a:t>
            </a:r>
            <a:r>
              <a:rPr lang="en-US" altLang="ko-KR" dirty="0"/>
              <a:t>1</a:t>
            </a:r>
            <a:r>
              <a:rPr lang="ko-KR" altLang="en-US" dirty="0"/>
              <a:t>개씩 만든 </a:t>
            </a:r>
            <a:r>
              <a:rPr lang="ko-KR" altLang="en-US" dirty="0" err="1"/>
              <a:t>브랜치를</a:t>
            </a:r>
            <a:r>
              <a:rPr lang="ko-KR" altLang="en-US" dirty="0"/>
              <a:t> 가지고 협업 중</a:t>
            </a:r>
            <a:endParaRPr lang="en-US" altLang="ko-KR" dirty="0"/>
          </a:p>
        </p:txBody>
      </p:sp>
      <p:sp>
        <p:nvSpPr>
          <p:cNvPr id="13" name="TextBox 12"/>
          <p:cNvSpPr txBox="1"/>
          <p:nvPr/>
        </p:nvSpPr>
        <p:spPr>
          <a:xfrm>
            <a:off x="3160196" y="6171168"/>
            <a:ext cx="7508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hlinkClick r:id="rId3"/>
              </a:rPr>
              <a:t>https://github.com/LimFull/Internet-News-Collector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E0199C0-60A2-4C09-9B02-78EC2C205B3B}"/>
              </a:ext>
            </a:extLst>
          </p:cNvPr>
          <p:cNvSpPr txBox="1"/>
          <p:nvPr/>
        </p:nvSpPr>
        <p:spPr>
          <a:xfrm>
            <a:off x="11261035" y="6351104"/>
            <a:ext cx="496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56226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AB249F36-4734-49CF-B488-2FBE0216B98B}"/>
              </a:ext>
            </a:extLst>
          </p:cNvPr>
          <p:cNvSpPr/>
          <p:nvPr/>
        </p:nvSpPr>
        <p:spPr>
          <a:xfrm>
            <a:off x="19397" y="0"/>
            <a:ext cx="228395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01DA1B3C-250D-462E-A6DA-261C4CD4FB65}"/>
              </a:ext>
            </a:extLst>
          </p:cNvPr>
          <p:cNvSpPr txBox="1">
            <a:spLocks/>
          </p:cNvSpPr>
          <p:nvPr/>
        </p:nvSpPr>
        <p:spPr>
          <a:xfrm>
            <a:off x="-245035" y="4043069"/>
            <a:ext cx="12783670" cy="217054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40000"/>
              </a:lnSpc>
            </a:pPr>
            <a:r>
              <a:rPr lang="en-US" altLang="ko-KR" sz="2800" b="1" dirty="0">
                <a:solidFill>
                  <a:schemeClr val="bg1"/>
                </a:solidFill>
                <a:latin typeface="Algerian" panose="04020705040A02060702" pitchFamily="82" charset="0"/>
              </a:rPr>
              <a:t>Open eyes</a:t>
            </a:r>
            <a:endParaRPr lang="ko-KR" altLang="en-US" sz="2800" b="1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4EAB8E51-E5C9-4C02-B14D-82F294C6C4BD}"/>
              </a:ext>
            </a:extLst>
          </p:cNvPr>
          <p:cNvSpPr txBox="1">
            <a:spLocks/>
          </p:cNvSpPr>
          <p:nvPr/>
        </p:nvSpPr>
        <p:spPr>
          <a:xfrm>
            <a:off x="5173632" y="3325252"/>
            <a:ext cx="1278367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40000"/>
              </a:lnSpc>
            </a:pPr>
            <a:br>
              <a:rPr lang="en-US" altLang="ko-KR" sz="1600" b="1" dirty="0">
                <a:latin typeface="+mj-ea"/>
              </a:rPr>
            </a:br>
            <a:r>
              <a:rPr lang="en-US" altLang="ko-KR" sz="1600" b="1" dirty="0">
                <a:latin typeface="+mj-ea"/>
              </a:rPr>
              <a:t> </a:t>
            </a:r>
            <a:endParaRPr lang="ko-KR" altLang="en-US" sz="1600" b="1" dirty="0">
              <a:latin typeface="+mj-e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0D5AC27-F291-4FAB-A3C3-610AE123946F}"/>
              </a:ext>
            </a:extLst>
          </p:cNvPr>
          <p:cNvSpPr txBox="1"/>
          <p:nvPr/>
        </p:nvSpPr>
        <p:spPr>
          <a:xfrm>
            <a:off x="-48231" y="503627"/>
            <a:ext cx="23843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latin typeface="Franklin Gothic Demi Cond" panose="020B0706030402020204" pitchFamily="34" charset="0"/>
                <a:ea typeface="+mj-ea"/>
                <a:cs typeface="+mj-cs"/>
              </a:rPr>
              <a:t>지난주 질문 내역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E0199C0-60A2-4C09-9B02-78EC2C205B3B}"/>
              </a:ext>
            </a:extLst>
          </p:cNvPr>
          <p:cNvSpPr txBox="1"/>
          <p:nvPr/>
        </p:nvSpPr>
        <p:spPr>
          <a:xfrm>
            <a:off x="11261035" y="6351104"/>
            <a:ext cx="496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A40CE9-19A1-433E-97EA-B48D50FEC5A5}"/>
              </a:ext>
            </a:extLst>
          </p:cNvPr>
          <p:cNvSpPr txBox="1"/>
          <p:nvPr/>
        </p:nvSpPr>
        <p:spPr>
          <a:xfrm>
            <a:off x="8275756" y="-21529"/>
            <a:ext cx="3916244" cy="450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실시간 국내 인터넷 뉴스 빅데이터 수집</a:t>
            </a:r>
            <a:endParaRPr lang="en-US" altLang="ko-KR" sz="1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7117886" y="-3027788"/>
            <a:ext cx="754744" cy="2171734"/>
            <a:chOff x="2612571" y="2676037"/>
            <a:chExt cx="754744" cy="2171734"/>
          </a:xfrm>
        </p:grpSpPr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5ED19942-3A07-488B-8198-65ECDB4925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12571" y="2676037"/>
              <a:ext cx="754744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DB2937F2-E19F-4168-B051-BD8BA653038F}"/>
                </a:ext>
              </a:extLst>
            </p:cNvPr>
            <p:cNvCxnSpPr>
              <a:cxnSpLocks/>
            </p:cNvCxnSpPr>
            <p:nvPr/>
          </p:nvCxnSpPr>
          <p:spPr>
            <a:xfrm>
              <a:off x="2612571" y="2676037"/>
              <a:ext cx="0" cy="2171734"/>
            </a:xfrm>
            <a:prstGeom prst="lin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EE3DB251-6F42-478A-A201-51B1D7930D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12573" y="4838665"/>
              <a:ext cx="267787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E1A9AF10-57D0-4D0C-AA8A-A370F236187F}"/>
              </a:ext>
            </a:extLst>
          </p:cNvPr>
          <p:cNvSpPr txBox="1"/>
          <p:nvPr/>
        </p:nvSpPr>
        <p:spPr>
          <a:xfrm>
            <a:off x="2626580" y="1095634"/>
            <a:ext cx="965138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노트북이나 데스크톱 대신 </a:t>
            </a:r>
            <a:r>
              <a:rPr lang="ko-KR" altLang="en-US" dirty="0" err="1"/>
              <a:t>라즈베리파이를</a:t>
            </a:r>
            <a:r>
              <a:rPr lang="ko-KR" altLang="en-US" dirty="0"/>
              <a:t> 선택한 이유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r>
              <a:rPr lang="en-US" altLang="ko-KR" dirty="0"/>
              <a:t>  - </a:t>
            </a:r>
            <a:r>
              <a:rPr lang="ko-KR" altLang="en-US" dirty="0"/>
              <a:t>상대적으로 가격이 매우 저렴한 </a:t>
            </a:r>
            <a:r>
              <a:rPr lang="ko-KR" altLang="en-US" dirty="0" err="1"/>
              <a:t>라즈베리파이를</a:t>
            </a:r>
            <a:r>
              <a:rPr lang="ko-KR" altLang="en-US" dirty="0"/>
              <a:t> 여러 대 구매하여 </a:t>
            </a:r>
            <a:r>
              <a:rPr lang="ko-KR" altLang="en-US" dirty="0" err="1"/>
              <a:t>가성비</a:t>
            </a:r>
            <a:r>
              <a:rPr lang="ko-KR" altLang="en-US" dirty="0"/>
              <a:t> 추구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342900" indent="-342900">
              <a:buAutoNum type="arabicPeriod" startAt="2"/>
            </a:pPr>
            <a:r>
              <a:rPr lang="ko-KR" altLang="en-US" dirty="0"/>
              <a:t>적용할 데이터의 범위 계획</a:t>
            </a:r>
            <a:endParaRPr lang="en-US" altLang="ko-KR" dirty="0"/>
          </a:p>
          <a:p>
            <a:pPr marL="342900" indent="-342900">
              <a:buAutoNum type="arabicPeriod" startAt="2"/>
            </a:pPr>
            <a:endParaRPr lang="en-US" altLang="ko-KR" dirty="0"/>
          </a:p>
          <a:p>
            <a:r>
              <a:rPr lang="en-US" altLang="ko-KR" dirty="0"/>
              <a:t> - </a:t>
            </a:r>
            <a:r>
              <a:rPr lang="ko-KR" altLang="en-US" dirty="0"/>
              <a:t>날짜를 선택해 사용할 수 있도록 할 계획이며</a:t>
            </a:r>
            <a:r>
              <a:rPr lang="en-US" altLang="ko-KR" dirty="0"/>
              <a:t>, </a:t>
            </a:r>
            <a:r>
              <a:rPr lang="ko-KR" altLang="en-US" dirty="0"/>
              <a:t>기본적으로는 실시간으로 최신 정보를 사용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3. </a:t>
            </a:r>
            <a:r>
              <a:rPr lang="ko-KR" altLang="en-US" dirty="0"/>
              <a:t>명사형 외에 동사형 단어들이 </a:t>
            </a:r>
            <a:r>
              <a:rPr lang="ko-KR" altLang="en-US" dirty="0" err="1"/>
              <a:t>워드클라우드에</a:t>
            </a:r>
            <a:r>
              <a:rPr lang="ko-KR" altLang="en-US" dirty="0"/>
              <a:t> 보여지는 개선할 생각은</a:t>
            </a:r>
            <a:r>
              <a:rPr lang="en-US" altLang="ko-KR" dirty="0"/>
              <a:t>?</a:t>
            </a:r>
          </a:p>
          <a:p>
            <a:endParaRPr lang="en-US" altLang="ko-KR" dirty="0"/>
          </a:p>
          <a:p>
            <a:r>
              <a:rPr lang="en-US" altLang="ko-KR" dirty="0"/>
              <a:t> - </a:t>
            </a:r>
            <a:r>
              <a:rPr lang="ko-KR" altLang="en-US" dirty="0"/>
              <a:t>꼭 명사형이 아니더라도 중요한 키워드일 때 존재</a:t>
            </a:r>
            <a:endParaRPr lang="en-US" altLang="ko-KR" dirty="0"/>
          </a:p>
          <a:p>
            <a:r>
              <a:rPr lang="en-US" altLang="ko-KR" dirty="0"/>
              <a:t> - </a:t>
            </a:r>
            <a:r>
              <a:rPr lang="ko-KR" altLang="en-US" dirty="0"/>
              <a:t>자주 등장하는 </a:t>
            </a:r>
            <a:r>
              <a:rPr lang="ko-KR" altLang="en-US"/>
              <a:t>불필요한 단어만 제거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8321200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AB249F36-4734-49CF-B488-2FBE0216B98B}"/>
              </a:ext>
            </a:extLst>
          </p:cNvPr>
          <p:cNvSpPr/>
          <p:nvPr/>
        </p:nvSpPr>
        <p:spPr>
          <a:xfrm>
            <a:off x="19397" y="0"/>
            <a:ext cx="228395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01DA1B3C-250D-462E-A6DA-261C4CD4FB65}"/>
              </a:ext>
            </a:extLst>
          </p:cNvPr>
          <p:cNvSpPr txBox="1">
            <a:spLocks/>
          </p:cNvSpPr>
          <p:nvPr/>
        </p:nvSpPr>
        <p:spPr>
          <a:xfrm>
            <a:off x="-245035" y="4043069"/>
            <a:ext cx="12783670" cy="217054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40000"/>
              </a:lnSpc>
            </a:pPr>
            <a:r>
              <a:rPr lang="en-US" altLang="ko-KR" sz="2800" b="1" dirty="0">
                <a:solidFill>
                  <a:schemeClr val="bg1"/>
                </a:solidFill>
                <a:latin typeface="Algerian" panose="04020705040A02060702" pitchFamily="82" charset="0"/>
              </a:rPr>
              <a:t>Open eyes</a:t>
            </a:r>
            <a:endParaRPr lang="ko-KR" altLang="en-US" sz="2800" b="1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4EAB8E51-E5C9-4C02-B14D-82F294C6C4BD}"/>
              </a:ext>
            </a:extLst>
          </p:cNvPr>
          <p:cNvSpPr txBox="1">
            <a:spLocks/>
          </p:cNvSpPr>
          <p:nvPr/>
        </p:nvSpPr>
        <p:spPr>
          <a:xfrm>
            <a:off x="5173632" y="3325252"/>
            <a:ext cx="1278367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40000"/>
              </a:lnSpc>
            </a:pPr>
            <a:br>
              <a:rPr lang="en-US" altLang="ko-KR" sz="1600" b="1" dirty="0">
                <a:latin typeface="+mj-ea"/>
              </a:rPr>
            </a:br>
            <a:r>
              <a:rPr lang="en-US" altLang="ko-KR" sz="1600" b="1" dirty="0">
                <a:latin typeface="+mj-ea"/>
              </a:rPr>
              <a:t> </a:t>
            </a:r>
            <a:endParaRPr lang="ko-KR" altLang="en-US" sz="1600" b="1" dirty="0">
              <a:latin typeface="+mj-e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0D5AC27-F291-4FAB-A3C3-610AE123946F}"/>
              </a:ext>
            </a:extLst>
          </p:cNvPr>
          <p:cNvSpPr txBox="1"/>
          <p:nvPr/>
        </p:nvSpPr>
        <p:spPr>
          <a:xfrm>
            <a:off x="-48231" y="503627"/>
            <a:ext cx="23843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atin typeface="Franklin Gothic Demi Cond" panose="020B0706030402020204" pitchFamily="34" charset="0"/>
                <a:ea typeface="+mj-ea"/>
                <a:cs typeface="+mj-cs"/>
              </a:rPr>
              <a:t>개발 내역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E0199C0-60A2-4C09-9B02-78EC2C205B3B}"/>
              </a:ext>
            </a:extLst>
          </p:cNvPr>
          <p:cNvSpPr txBox="1"/>
          <p:nvPr/>
        </p:nvSpPr>
        <p:spPr>
          <a:xfrm>
            <a:off x="11261035" y="6351104"/>
            <a:ext cx="496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7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A40CE9-19A1-433E-97EA-B48D50FEC5A5}"/>
              </a:ext>
            </a:extLst>
          </p:cNvPr>
          <p:cNvSpPr txBox="1"/>
          <p:nvPr/>
        </p:nvSpPr>
        <p:spPr>
          <a:xfrm>
            <a:off x="8275756" y="-21529"/>
            <a:ext cx="3916244" cy="450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실시간 국내 인터넷 뉴스 빅데이터 수집</a:t>
            </a:r>
            <a:endParaRPr lang="en-US" altLang="ko-KR" sz="1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7117886" y="-3027788"/>
            <a:ext cx="754744" cy="2171734"/>
            <a:chOff x="2612571" y="2676037"/>
            <a:chExt cx="754744" cy="2171734"/>
          </a:xfrm>
        </p:grpSpPr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5ED19942-3A07-488B-8198-65ECDB4925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12571" y="2676037"/>
              <a:ext cx="754744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DB2937F2-E19F-4168-B051-BD8BA653038F}"/>
                </a:ext>
              </a:extLst>
            </p:cNvPr>
            <p:cNvCxnSpPr>
              <a:cxnSpLocks/>
            </p:cNvCxnSpPr>
            <p:nvPr/>
          </p:nvCxnSpPr>
          <p:spPr>
            <a:xfrm>
              <a:off x="2612571" y="2676037"/>
              <a:ext cx="0" cy="2171734"/>
            </a:xfrm>
            <a:prstGeom prst="lin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EE3DB251-6F42-478A-A201-51B1D7930D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12573" y="4838665"/>
              <a:ext cx="267787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CABD80E3-D16B-4218-8C1E-3389BBCCC72D}"/>
              </a:ext>
            </a:extLst>
          </p:cNvPr>
          <p:cNvSpPr txBox="1"/>
          <p:nvPr/>
        </p:nvSpPr>
        <p:spPr>
          <a:xfrm>
            <a:off x="2782275" y="5089220"/>
            <a:ext cx="93934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ko-KR" altLang="en-US" sz="2000" dirty="0"/>
              <a:t>많이 나온 단어들의 링크 추출</a:t>
            </a:r>
            <a:endParaRPr lang="en-US" altLang="ko-KR" sz="20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1A9AF10-57D0-4D0C-AA8A-A370F236187F}"/>
              </a:ext>
            </a:extLst>
          </p:cNvPr>
          <p:cNvSpPr txBox="1"/>
          <p:nvPr/>
        </p:nvSpPr>
        <p:spPr>
          <a:xfrm>
            <a:off x="2626580" y="1095634"/>
            <a:ext cx="939348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wordurl</a:t>
            </a:r>
            <a:r>
              <a:rPr lang="en-US" altLang="ko-KR" dirty="0"/>
              <a:t> &lt;- matrix(</a:t>
            </a:r>
            <a:r>
              <a:rPr lang="en-US" altLang="ko-KR" dirty="0" err="1"/>
              <a:t>nrow</a:t>
            </a:r>
            <a:r>
              <a:rPr lang="en-US" altLang="ko-KR" dirty="0"/>
              <a:t>=3, </a:t>
            </a:r>
            <a:r>
              <a:rPr lang="en-US" altLang="ko-KR" dirty="0" err="1"/>
              <a:t>ncol</a:t>
            </a:r>
            <a:r>
              <a:rPr lang="en-US" altLang="ko-KR" dirty="0"/>
              <a:t>=20)       </a:t>
            </a:r>
          </a:p>
          <a:p>
            <a:r>
              <a:rPr lang="en-US" altLang="ko-KR" dirty="0" err="1"/>
              <a:t>sortedword</a:t>
            </a:r>
            <a:r>
              <a:rPr lang="en-US" altLang="ko-KR" dirty="0"/>
              <a:t> &lt;- doc[rev(order(</a:t>
            </a:r>
            <a:r>
              <a:rPr lang="en-US" altLang="ko-KR" dirty="0" err="1"/>
              <a:t>rowSums</a:t>
            </a:r>
            <a:r>
              <a:rPr lang="en-US" altLang="ko-KR" dirty="0"/>
              <a:t>(doc))),]           </a:t>
            </a:r>
          </a:p>
          <a:p>
            <a:r>
              <a:rPr lang="en-US" altLang="ko-KR" dirty="0"/>
              <a:t>for (</a:t>
            </a:r>
            <a:r>
              <a:rPr lang="en-US" altLang="ko-KR" dirty="0" err="1"/>
              <a:t>i</a:t>
            </a:r>
            <a:r>
              <a:rPr lang="en-US" altLang="ko-KR" dirty="0"/>
              <a:t> in 1:3){                      </a:t>
            </a:r>
          </a:p>
          <a:p>
            <a:r>
              <a:rPr lang="en-US" altLang="ko-KR" dirty="0"/>
              <a:t>  k &lt;- 0                               </a:t>
            </a:r>
          </a:p>
          <a:p>
            <a:r>
              <a:rPr lang="en-US" altLang="ko-KR" dirty="0"/>
              <a:t>  for (j in 1:20){                      </a:t>
            </a:r>
          </a:p>
          <a:p>
            <a:r>
              <a:rPr lang="en-US" altLang="ko-KR" dirty="0"/>
              <a:t>    if (</a:t>
            </a:r>
            <a:r>
              <a:rPr lang="en-US" altLang="ko-KR" dirty="0" err="1"/>
              <a:t>sortedword</a:t>
            </a:r>
            <a:r>
              <a:rPr lang="en-US" altLang="ko-KR" dirty="0"/>
              <a:t>[</a:t>
            </a:r>
            <a:r>
              <a:rPr lang="en-US" altLang="ko-KR" dirty="0" err="1"/>
              <a:t>i,j</a:t>
            </a:r>
            <a:r>
              <a:rPr lang="en-US" altLang="ko-KR" dirty="0"/>
              <a:t>] != 0) {            </a:t>
            </a:r>
          </a:p>
          <a:p>
            <a:r>
              <a:rPr lang="en-US" altLang="ko-KR" dirty="0"/>
              <a:t>      k &lt;- k+1</a:t>
            </a:r>
          </a:p>
          <a:p>
            <a:r>
              <a:rPr lang="en-US" altLang="ko-KR" dirty="0"/>
              <a:t>      </a:t>
            </a:r>
            <a:r>
              <a:rPr lang="en-US" altLang="ko-KR" dirty="0" err="1"/>
              <a:t>wordurl</a:t>
            </a:r>
            <a:r>
              <a:rPr lang="en-US" altLang="ko-KR" dirty="0"/>
              <a:t>[</a:t>
            </a:r>
            <a:r>
              <a:rPr lang="en-US" altLang="ko-KR" dirty="0" err="1"/>
              <a:t>i,k</a:t>
            </a:r>
            <a:r>
              <a:rPr lang="en-US" altLang="ko-KR" dirty="0"/>
              <a:t>] &lt;- c(</a:t>
            </a:r>
            <a:r>
              <a:rPr lang="en-US" altLang="ko-KR" dirty="0" err="1"/>
              <a:t>news_url</a:t>
            </a:r>
            <a:r>
              <a:rPr lang="en-US" altLang="ko-KR" dirty="0"/>
              <a:t>[j])}}}        </a:t>
            </a:r>
          </a:p>
          <a:p>
            <a:pPr marL="342900" indent="-342900">
              <a:buFontTx/>
              <a:buChar char="-"/>
            </a:pPr>
            <a:endParaRPr lang="en-US" altLang="ko-KR" dirty="0"/>
          </a:p>
          <a:p>
            <a:r>
              <a:rPr lang="en-US" altLang="ko-KR" dirty="0"/>
              <a:t>doc &lt;- </a:t>
            </a:r>
            <a:r>
              <a:rPr lang="en-US" altLang="ko-KR" dirty="0" err="1"/>
              <a:t>rowSums</a:t>
            </a:r>
            <a:r>
              <a:rPr lang="en-US" altLang="ko-KR" dirty="0"/>
              <a:t>(doc) </a:t>
            </a:r>
          </a:p>
          <a:p>
            <a:r>
              <a:rPr lang="en-US" altLang="ko-KR" dirty="0"/>
              <a:t>doc &lt;- doc[order(</a:t>
            </a:r>
            <a:r>
              <a:rPr lang="en-US" altLang="ko-KR" dirty="0" err="1"/>
              <a:t>doc,decreasing</a:t>
            </a:r>
            <a:r>
              <a:rPr lang="en-US" altLang="ko-KR" dirty="0"/>
              <a:t>=T)] </a:t>
            </a:r>
          </a:p>
          <a:p>
            <a:r>
              <a:rPr lang="en-US" altLang="ko-KR" dirty="0"/>
              <a:t>doc &lt;- </a:t>
            </a:r>
            <a:r>
              <a:rPr lang="en-US" altLang="ko-KR" dirty="0" err="1"/>
              <a:t>as.data.frame</a:t>
            </a:r>
            <a:r>
              <a:rPr lang="en-US" altLang="ko-KR" dirty="0"/>
              <a:t>(doc[1:30])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1F3A79C-6129-4340-B38B-B65801425C54}"/>
              </a:ext>
            </a:extLst>
          </p:cNvPr>
          <p:cNvSpPr txBox="1"/>
          <p:nvPr/>
        </p:nvSpPr>
        <p:spPr>
          <a:xfrm>
            <a:off x="7651262" y="1095634"/>
            <a:ext cx="41067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ko-KR" altLang="en-US" sz="1400" dirty="0">
                <a:solidFill>
                  <a:srgbClr val="FF0000"/>
                </a:solidFill>
              </a:rPr>
              <a:t>핫 키워드가 있는 기사의 </a:t>
            </a:r>
            <a:r>
              <a:rPr lang="en-US" altLang="ko-KR" sz="1400" dirty="0" err="1">
                <a:solidFill>
                  <a:srgbClr val="FF0000"/>
                </a:solidFill>
              </a:rPr>
              <a:t>url</a:t>
            </a:r>
            <a:r>
              <a:rPr lang="en-US" altLang="ko-KR" sz="1400" dirty="0">
                <a:solidFill>
                  <a:srgbClr val="FF0000"/>
                </a:solidFill>
              </a:rPr>
              <a:t> </a:t>
            </a:r>
            <a:r>
              <a:rPr lang="ko-KR" altLang="en-US" sz="1400" dirty="0">
                <a:solidFill>
                  <a:srgbClr val="FF0000"/>
                </a:solidFill>
              </a:rPr>
              <a:t>담을 행렬 생성</a:t>
            </a:r>
            <a:endParaRPr lang="en-US" altLang="ko-KR" sz="1400" dirty="0">
              <a:solidFill>
                <a:srgbClr val="FF0000"/>
              </a:solidFill>
            </a:endParaRPr>
          </a:p>
          <a:p>
            <a:pPr marL="342900" indent="-342900">
              <a:buFontTx/>
              <a:buChar char="-"/>
            </a:pPr>
            <a:endParaRPr lang="en-US" altLang="ko-KR" sz="1400" dirty="0">
              <a:solidFill>
                <a:srgbClr val="FF0000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9381F756-DF6A-4601-ACE8-AE4671BFC9B3}"/>
              </a:ext>
            </a:extLst>
          </p:cNvPr>
          <p:cNvSpPr/>
          <p:nvPr/>
        </p:nvSpPr>
        <p:spPr>
          <a:xfrm>
            <a:off x="2567778" y="1145148"/>
            <a:ext cx="3958067" cy="320508"/>
          </a:xfrm>
          <a:prstGeom prst="rect">
            <a:avLst/>
          </a:prstGeom>
          <a:ln w="412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8F649DCF-AC39-4499-B3F6-B4897A02E2E6}"/>
              </a:ext>
            </a:extLst>
          </p:cNvPr>
          <p:cNvCxnSpPr>
            <a:cxnSpLocks/>
          </p:cNvCxnSpPr>
          <p:nvPr/>
        </p:nvCxnSpPr>
        <p:spPr>
          <a:xfrm>
            <a:off x="6525845" y="1287551"/>
            <a:ext cx="101600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46599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2569</TotalTime>
  <Words>1435</Words>
  <Application>Microsoft Office PowerPoint</Application>
  <PresentationFormat>와이드스크린</PresentationFormat>
  <Paragraphs>268</Paragraphs>
  <Slides>18</Slides>
  <Notes>2</Notes>
  <HiddenSlides>0</HiddenSlides>
  <MMClips>1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4" baseType="lpstr">
      <vt:lpstr>맑은 고딕</vt:lpstr>
      <vt:lpstr>함초롬바탕</vt:lpstr>
      <vt:lpstr>Algerian</vt:lpstr>
      <vt:lpstr>Arial</vt:lpstr>
      <vt:lpstr>Franklin Gothic Demi Cond</vt:lpstr>
      <vt:lpstr>Office 테마</vt:lpstr>
      <vt:lpstr>  4조  오픈아이즈  2018. 5. 9. 정현숙   IT멀티미디어실습실(10221)   임가득, 전준, 위종영, 이행석, 신태영 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발표조 : 4조 팀명 : 오픈아이즈 발표일자 : 2018. 3. 28 담당교수 : 정현숙 발표 장소 : IT멀티미디어실습실(10221) 조원 : 임가득, 전준, 위종영, 이행석, 신태영 발표자 : 전준</dc:title>
  <dc:creator>전준</dc:creator>
  <cp:lastModifiedBy>lhs</cp:lastModifiedBy>
  <cp:revision>103</cp:revision>
  <dcterms:created xsi:type="dcterms:W3CDTF">2018-04-02T06:41:44Z</dcterms:created>
  <dcterms:modified xsi:type="dcterms:W3CDTF">2018-05-06T08:15:59Z</dcterms:modified>
</cp:coreProperties>
</file>